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84"/>
  </p:notesMasterIdLst>
  <p:handoutMasterIdLst>
    <p:handoutMasterId r:id="rId85"/>
  </p:handoutMasterIdLst>
  <p:sldIdLst>
    <p:sldId id="256" r:id="rId2"/>
    <p:sldId id="1897" r:id="rId3"/>
    <p:sldId id="1899" r:id="rId4"/>
    <p:sldId id="1900" r:id="rId5"/>
    <p:sldId id="1901" r:id="rId6"/>
    <p:sldId id="1902" r:id="rId7"/>
    <p:sldId id="1903" r:id="rId8"/>
    <p:sldId id="1904" r:id="rId9"/>
    <p:sldId id="1905" r:id="rId10"/>
    <p:sldId id="1906" r:id="rId11"/>
    <p:sldId id="1907" r:id="rId12"/>
    <p:sldId id="1908" r:id="rId13"/>
    <p:sldId id="1909" r:id="rId14"/>
    <p:sldId id="1910" r:id="rId15"/>
    <p:sldId id="1911" r:id="rId16"/>
    <p:sldId id="1912" r:id="rId17"/>
    <p:sldId id="1913" r:id="rId18"/>
    <p:sldId id="1914" r:id="rId19"/>
    <p:sldId id="1915" r:id="rId20"/>
    <p:sldId id="1916" r:id="rId21"/>
    <p:sldId id="1917" r:id="rId22"/>
    <p:sldId id="1918" r:id="rId23"/>
    <p:sldId id="1919" r:id="rId24"/>
    <p:sldId id="1920" r:id="rId25"/>
    <p:sldId id="1921" r:id="rId26"/>
    <p:sldId id="1922" r:id="rId27"/>
    <p:sldId id="1923" r:id="rId28"/>
    <p:sldId id="1924" r:id="rId29"/>
    <p:sldId id="1925" r:id="rId30"/>
    <p:sldId id="1926" r:id="rId31"/>
    <p:sldId id="1927" r:id="rId32"/>
    <p:sldId id="1928" r:id="rId33"/>
    <p:sldId id="1929" r:id="rId34"/>
    <p:sldId id="1930" r:id="rId35"/>
    <p:sldId id="1931" r:id="rId36"/>
    <p:sldId id="1932" r:id="rId37"/>
    <p:sldId id="1933" r:id="rId38"/>
    <p:sldId id="1934" r:id="rId39"/>
    <p:sldId id="1935" r:id="rId40"/>
    <p:sldId id="1936" r:id="rId41"/>
    <p:sldId id="1937" r:id="rId42"/>
    <p:sldId id="1938" r:id="rId43"/>
    <p:sldId id="1939" r:id="rId44"/>
    <p:sldId id="1940" r:id="rId45"/>
    <p:sldId id="1941" r:id="rId46"/>
    <p:sldId id="1942" r:id="rId47"/>
    <p:sldId id="1945" r:id="rId48"/>
    <p:sldId id="1946" r:id="rId49"/>
    <p:sldId id="1947" r:id="rId50"/>
    <p:sldId id="1948" r:id="rId51"/>
    <p:sldId id="1949" r:id="rId52"/>
    <p:sldId id="1950" r:id="rId53"/>
    <p:sldId id="1951" r:id="rId54"/>
    <p:sldId id="1952" r:id="rId55"/>
    <p:sldId id="1953" r:id="rId56"/>
    <p:sldId id="1954" r:id="rId57"/>
    <p:sldId id="1955" r:id="rId58"/>
    <p:sldId id="1956" r:id="rId59"/>
    <p:sldId id="1957" r:id="rId60"/>
    <p:sldId id="1962" r:id="rId61"/>
    <p:sldId id="1963" r:id="rId62"/>
    <p:sldId id="1964" r:id="rId63"/>
    <p:sldId id="1965" r:id="rId64"/>
    <p:sldId id="1967" r:id="rId65"/>
    <p:sldId id="1968" r:id="rId66"/>
    <p:sldId id="1969" r:id="rId67"/>
    <p:sldId id="1970" r:id="rId68"/>
    <p:sldId id="1971" r:id="rId69"/>
    <p:sldId id="1972" r:id="rId70"/>
    <p:sldId id="1973" r:id="rId71"/>
    <p:sldId id="1974" r:id="rId72"/>
    <p:sldId id="1975" r:id="rId73"/>
    <p:sldId id="1976" r:id="rId74"/>
    <p:sldId id="1977" r:id="rId75"/>
    <p:sldId id="257" r:id="rId76"/>
    <p:sldId id="259" r:id="rId77"/>
    <p:sldId id="260" r:id="rId78"/>
    <p:sldId id="262" r:id="rId79"/>
    <p:sldId id="1845" r:id="rId80"/>
    <p:sldId id="1846" r:id="rId81"/>
    <p:sldId id="464" r:id="rId82"/>
    <p:sldId id="406" r:id="rId83"/>
  </p:sldIdLst>
  <p:sldSz cx="12192000" cy="6858000"/>
  <p:notesSz cx="6858000" cy="9144000"/>
  <p:embeddedFontLst>
    <p:embeddedFont>
      <p:font typeface="Consolas" panose="020B0609020204030204" pitchFamily="49" charset="0"/>
      <p:regular r:id="rId86"/>
      <p:bold r:id="rId87"/>
      <p:italic r:id="rId88"/>
      <p:boldItalic r:id="rId89"/>
    </p:embeddedFont>
    <p:embeddedFont>
      <p:font typeface="Gill Sans MT" panose="020B0502020104020203" pitchFamily="34" charset="77"/>
      <p:regular r:id="rId90"/>
      <p:bold r:id="rId91"/>
      <p:italic r:id="rId92"/>
      <p:boldItalic r:id="rId93"/>
    </p:embeddedFont>
    <p:embeddedFont>
      <p:font typeface="Open Sans" panose="020B0606030504020204" pitchFamily="34" charset="0"/>
      <p:regular r:id="rId94"/>
      <p:bold r:id="rId95"/>
      <p:italic r:id="rId96"/>
      <p:boldItalic r:id="rId97"/>
    </p:embeddedFont>
    <p:embeddedFont>
      <p:font typeface="Open Sans bold" panose="020F0502020204030204" pitchFamily="34" charset="0"/>
      <p:regular r:id="rId98"/>
      <p:bold r:id="rId99"/>
      <p:italic r:id="rId100"/>
      <p:boldItalic r:id="rId101"/>
    </p:embeddedFont>
    <p:embeddedFont>
      <p:font typeface="Quire Sans" panose="020B0502040400020003" pitchFamily="34" charset="0"/>
      <p:regular r:id="rId102"/>
      <p:bold r:id="rId103"/>
      <p:italic r:id="rId104"/>
      <p:boldItalic r:id="rId105"/>
    </p:embeddedFont>
    <p:embeddedFont>
      <p:font typeface="Trebuchet MS" panose="020B0703020202090204" pitchFamily="34" charset="0"/>
      <p:regular r:id="rId106"/>
      <p:bold r:id="rId107"/>
      <p:italic r:id="rId108"/>
      <p:boldItalic r:id="rId10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A40A0B0C-F03C-5D49-ADB5-AF28771B0392}">
          <p14:sldIdLst>
            <p14:sldId id="256"/>
            <p14:sldId id="1897"/>
            <p14:sldId id="1899"/>
            <p14:sldId id="1900"/>
            <p14:sldId id="1901"/>
            <p14:sldId id="1902"/>
            <p14:sldId id="1903"/>
            <p14:sldId id="1904"/>
            <p14:sldId id="1905"/>
            <p14:sldId id="1906"/>
          </p14:sldIdLst>
        </p14:section>
        <p14:section name="Remove 1" id="{1C534E3B-FA98-F949-88A6-2D37496818C6}">
          <p14:sldIdLst>
            <p14:sldId id="1907"/>
            <p14:sldId id="1908"/>
            <p14:sldId id="1909"/>
            <p14:sldId id="1910"/>
            <p14:sldId id="1911"/>
            <p14:sldId id="1912"/>
            <p14:sldId id="1913"/>
            <p14:sldId id="1914"/>
            <p14:sldId id="1915"/>
            <p14:sldId id="1916"/>
          </p14:sldIdLst>
        </p14:section>
        <p14:section name="End Remove 1" id="{20E0F4DA-22BA-F148-BE24-06ADC7847280}">
          <p14:sldIdLst>
            <p14:sldId id="1917"/>
            <p14:sldId id="1918"/>
          </p14:sldIdLst>
        </p14:section>
        <p14:section name="Remove 2" id="{A854A6A2-CD08-1247-86E4-F180FD819B3A}">
          <p14:sldIdLst>
            <p14:sldId id="1919"/>
            <p14:sldId id="1920"/>
            <p14:sldId id="1921"/>
            <p14:sldId id="1922"/>
            <p14:sldId id="1923"/>
          </p14:sldIdLst>
        </p14:section>
        <p14:section name="End Remove 2" id="{BDEF62E1-A25E-6F46-84C9-8ECCCF07EB74}">
          <p14:sldIdLst>
            <p14:sldId id="1924"/>
            <p14:sldId id="1925"/>
            <p14:sldId id="1926"/>
            <p14:sldId id="1927"/>
            <p14:sldId id="1928"/>
            <p14:sldId id="1929"/>
            <p14:sldId id="1930"/>
            <p14:sldId id="1931"/>
            <p14:sldId id="1932"/>
            <p14:sldId id="1933"/>
            <p14:sldId id="1934"/>
            <p14:sldId id="1935"/>
            <p14:sldId id="1936"/>
            <p14:sldId id="1937"/>
            <p14:sldId id="1938"/>
            <p14:sldId id="1939"/>
            <p14:sldId id="1940"/>
            <p14:sldId id="1941"/>
            <p14:sldId id="1942"/>
            <p14:sldId id="1945"/>
            <p14:sldId id="1946"/>
            <p14:sldId id="1947"/>
            <p14:sldId id="1948"/>
            <p14:sldId id="1949"/>
            <p14:sldId id="1950"/>
            <p14:sldId id="1951"/>
            <p14:sldId id="1952"/>
            <p14:sldId id="1953"/>
            <p14:sldId id="1954"/>
            <p14:sldId id="1955"/>
            <p14:sldId id="1956"/>
            <p14:sldId id="1957"/>
            <p14:sldId id="1962"/>
            <p14:sldId id="1963"/>
            <p14:sldId id="1964"/>
            <p14:sldId id="1965"/>
            <p14:sldId id="1967"/>
          </p14:sldIdLst>
        </p14:section>
        <p14:section name="Node Mdoeling With Vanadis" id="{42565097-319A-B54C-9AE5-06EDA4D0D027}">
          <p14:sldIdLst>
            <p14:sldId id="1968"/>
            <p14:sldId id="1969"/>
            <p14:sldId id="1970"/>
            <p14:sldId id="1971"/>
            <p14:sldId id="1972"/>
            <p14:sldId id="1973"/>
            <p14:sldId id="1974"/>
            <p14:sldId id="1975"/>
            <p14:sldId id="1976"/>
            <p14:sldId id="1977"/>
            <p14:sldId id="257"/>
            <p14:sldId id="259"/>
            <p14:sldId id="260"/>
            <p14:sldId id="262"/>
          </p14:sldIdLst>
        </p14:section>
        <p14:section name="Backup" id="{0645A132-59B0-8841-BA79-E07B9891539D}">
          <p14:sldIdLst>
            <p14:sldId id="1845"/>
            <p14:sldId id="1846"/>
            <p14:sldId id="464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D60"/>
    <a:srgbClr val="6CB313"/>
    <a:srgbClr val="E4F8F3"/>
    <a:srgbClr val="7AD0E6"/>
    <a:srgbClr val="F7F7F7"/>
    <a:srgbClr val="A0D4E9"/>
    <a:srgbClr val="FF9F4A"/>
    <a:srgbClr val="27ADCF"/>
    <a:srgbClr val="E93232"/>
    <a:srgbClr val="548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5EEA0-860A-2D4B-9BD6-9E4D64DFD6FF}" v="1" dt="2024-04-30T17:12:07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9" autoAdjust="0"/>
    <p:restoredTop sz="91408" autoAdjust="0"/>
  </p:normalViewPr>
  <p:slideViewPr>
    <p:cSldViewPr snapToGrid="0" showGuides="1">
      <p:cViewPr varScale="1">
        <p:scale>
          <a:sx n="83" d="100"/>
          <a:sy n="83" d="100"/>
        </p:scale>
        <p:origin x="216" y="728"/>
      </p:cViewPr>
      <p:guideLst/>
    </p:cSldViewPr>
  </p:slideViewPr>
  <p:outlineViewPr>
    <p:cViewPr>
      <p:scale>
        <a:sx n="33" d="100"/>
        <a:sy n="33" d="100"/>
      </p:scale>
      <p:origin x="0" y="-2176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82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font" Target="fonts/font2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8.fntdata"/><Relationship Id="rId108" Type="http://schemas.openxmlformats.org/officeDocument/2006/relationships/font" Target="fonts/font2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1.fntdata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4/28/24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4/28/24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2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33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still up to date?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34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 handle serialization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8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0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4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78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6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03866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9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6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4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3C47F4-C894-4645-B973-30278C71D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949" r="43278"/>
          <a:stretch/>
        </p:blipFill>
        <p:spPr>
          <a:xfrm>
            <a:off x="6195646" y="-1"/>
            <a:ext cx="5996354" cy="54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109709"/>
            <a:ext cx="11049000" cy="491009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384048" indent="-182880">
              <a:buFont typeface="Arial" panose="020B0604020202020204" pitchFamily="34" charset="0"/>
              <a:buChar char="•"/>
              <a:defRPr sz="2000"/>
            </a:lvl2pPr>
            <a:lvl3pPr marL="566928" indent="-182880">
              <a:buFont typeface="Arial" panose="020B0604020202020204" pitchFamily="34" charset="0"/>
              <a:buChar char="•"/>
              <a:defRPr sz="2000"/>
            </a:lvl3pPr>
            <a:lvl4pPr marL="749808" indent="-182880">
              <a:buFont typeface="Arial" panose="020B0604020202020204" pitchFamily="34" charset="0"/>
              <a:buChar char="•"/>
              <a:defRPr sz="2000"/>
            </a:lvl4pPr>
            <a:lvl5pPr marL="932688" indent="-18288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106424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</a:defRPr>
            </a:lvl2pPr>
            <a:lvl3pPr marL="56692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106424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</a:defRPr>
            </a:lvl2pPr>
            <a:lvl3pPr marL="56692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</a:defRPr>
            </a:lvl3pPr>
            <a:lvl4pPr marL="74980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</a:defRPr>
            </a:lvl4pPr>
            <a:lvl5pPr marL="932688" indent="-18288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Presentation Template">
            <a:extLst>
              <a:ext uri="{FF2B5EF4-FFF2-40B4-BE49-F238E27FC236}">
                <a16:creationId xmlns:a16="http://schemas.microsoft.com/office/drawing/2014/main" id="{8BB2399A-45EB-3345-B5FC-273144584434}"/>
              </a:ext>
            </a:extLst>
          </p:cNvPr>
          <p:cNvSpPr txBox="1"/>
          <p:nvPr userDrawn="1"/>
        </p:nvSpPr>
        <p:spPr>
          <a:xfrm>
            <a:off x="647700" y="2256971"/>
            <a:ext cx="2731344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+mj-lt"/>
              </a:rPr>
              <a:t>BREAK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0349885-AD47-884F-9992-5307192C0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6339" y="2322285"/>
            <a:ext cx="6572250" cy="4064227"/>
          </a:xfrm>
        </p:spPr>
        <p:txBody>
          <a:bodyPr/>
          <a:lstStyle>
            <a:lvl1pPr marL="228600" indent="-457200" algn="r">
              <a:buFontTx/>
              <a:buNone/>
              <a:defRPr/>
            </a:lvl1pPr>
            <a:lvl2pPr>
              <a:buFont typeface="+mj-lt"/>
              <a:buAutoNum type="arabicParenR"/>
              <a:defRPr/>
            </a:lvl2pPr>
            <a:lvl3pPr>
              <a:buFont typeface="+mj-lt"/>
              <a:buAutoNum type="arabicParenR"/>
              <a:defRPr/>
            </a:lvl3pPr>
            <a:lvl4pPr>
              <a:buFont typeface="+mj-lt"/>
              <a:buAutoNum type="arabicParenR"/>
              <a:defRPr/>
            </a:lvl4pPr>
            <a:lvl5pPr>
              <a:buFont typeface="+mj-lt"/>
              <a:buAutoNum type="arabicParenR"/>
              <a:defRPr/>
            </a:lvl5pPr>
          </a:lstStyle>
          <a:p>
            <a:pPr lvl="0"/>
            <a:r>
              <a:rPr lang="en-US" dirty="0"/>
              <a:t>Click to enter return time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9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23F85-8442-0642-B59D-0C8873EDA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464" y="3207657"/>
            <a:ext cx="3529816" cy="16110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date or meeting description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BEDAEE-B7BF-384E-87F6-B8E6657404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6339" y="2322285"/>
            <a:ext cx="6572250" cy="4064227"/>
          </a:xfrm>
        </p:spPr>
        <p:txBody>
          <a:bodyPr/>
          <a:lstStyle>
            <a:lvl1pPr marL="228600" indent="-457200" algn="r">
              <a:buFontTx/>
              <a:buNone/>
              <a:defRPr/>
            </a:lvl1pPr>
            <a:lvl2pPr>
              <a:buFont typeface="+mj-lt"/>
              <a:buAutoNum type="arabicParenR"/>
              <a:defRPr/>
            </a:lvl2pPr>
            <a:lvl3pPr>
              <a:buFont typeface="+mj-lt"/>
              <a:buAutoNum type="arabicParenR"/>
              <a:defRPr/>
            </a:lvl3pPr>
            <a:lvl4pPr>
              <a:buFont typeface="+mj-lt"/>
              <a:buAutoNum type="arabicParenR"/>
              <a:defRPr/>
            </a:lvl4pPr>
            <a:lvl5pPr>
              <a:buFont typeface="+mj-lt"/>
              <a:buAutoNum type="arabicParenR"/>
              <a:defRPr/>
            </a:lvl5pPr>
          </a:lstStyle>
          <a:p>
            <a:pPr lvl="0"/>
            <a:r>
              <a:rPr lang="en-US" dirty="0"/>
              <a:t>Click to add agenda items</a:t>
            </a:r>
          </a:p>
          <a:p>
            <a:pPr lvl="0"/>
            <a:r>
              <a:rPr lang="en-US" dirty="0"/>
              <a:t>Click to add agenda items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465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106424"/>
            <a:ext cx="11042478" cy="49103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/sstsimulator/sst-external-ele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stsimulator/sst-tutorials/tree/master/hpca2024/exercis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st-simulator.org/SSTPages/SSTTopDocDeveloperInfo/" TargetMode="External"/><Relationship Id="rId3" Type="http://schemas.openxmlformats.org/officeDocument/2006/relationships/hyperlink" Target="http://www.sst-simulator.org/" TargetMode="External"/><Relationship Id="rId7" Type="http://schemas.openxmlformats.org/officeDocument/2006/relationships/hyperlink" Target="http://sst-simulator.org/SSTDoxygen/13.1.0_docs/htm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st-simulator.org/SSTPages/SSTUserPythonFileFormat/" TargetMode="External"/><Relationship Id="rId5" Type="http://schemas.openxmlformats.org/officeDocument/2006/relationships/hyperlink" Target="https://github.com/sstsimulator" TargetMode="External"/><Relationship Id="rId10" Type="http://schemas.openxmlformats.org/officeDocument/2006/relationships/hyperlink" Target="http://sst-simulator.org/SSTPages/SSTBuildAndInstall_13dot1dot0_SeriesDetailedBuildInstructions/" TargetMode="External"/><Relationship Id="rId4" Type="http://schemas.openxmlformats.org/officeDocument/2006/relationships/hyperlink" Target="http://sst-simulator.org/sst-docs/" TargetMode="External"/><Relationship Id="rId9" Type="http://schemas.openxmlformats.org/officeDocument/2006/relationships/hyperlink" Target="http://sst-simulator.org/SSTPages/SSTBuildAndInstall_13dot1dot0_SeriesQuickStar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sstsimulator/sst-external-elemen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imageslive.co.uk/free_stock_image/colorful-bricks-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st-simulator.org/SSTPages/SSTBuildAndInstall_13dot1dot0_SeriesDetailedBuildInstructions/" TargetMode="External"/><Relationship Id="rId2" Type="http://schemas.openxmlformats.org/officeDocument/2006/relationships/hyperlink" Target="http://sst-simulator.org/sst-docs/docs/elements/intro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st-simulator.org/sst-docs/docs/communit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t-simulato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github.com/sstsimulator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chughes@sandia.gov" TargetMode="External"/><Relationship Id="rId2" Type="http://schemas.openxmlformats.org/officeDocument/2006/relationships/hyperlink" Target="https://www.sandia.gov/careers/career-possibilities/career-opportunities/computer-science/" TargetMode="Externa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5454-E631-0C49-B851-199442D65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575115"/>
            <a:ext cx="5537200" cy="1317382"/>
          </a:xfrm>
        </p:spPr>
        <p:txBody>
          <a:bodyPr/>
          <a:lstStyle/>
          <a:p>
            <a:r>
              <a:rPr lang="en-US" dirty="0"/>
              <a:t>The Structural Simulation Toolkit (SST)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8A7CD-3FDD-FB43-B4BD-D5CBF7DB5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599" y="3463637"/>
            <a:ext cx="5969001" cy="923480"/>
          </a:xfrm>
        </p:spPr>
        <p:txBody>
          <a:bodyPr/>
          <a:lstStyle/>
          <a:p>
            <a:r>
              <a:rPr lang="en-US" dirty="0"/>
              <a:t>Presented by: Scott Hemmert and Gwen </a:t>
            </a:r>
            <a:r>
              <a:rPr lang="en-US" dirty="0" err="1"/>
              <a:t>Voskuilen</a:t>
            </a:r>
            <a:r>
              <a:rPr lang="en-US" dirty="0"/>
              <a:t>, Sandia National Laboratories</a:t>
            </a:r>
          </a:p>
          <a:p>
            <a:r>
              <a:rPr lang="en-US" dirty="0"/>
              <a:t>Content by: SST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5A15F-7568-674D-9429-234062D2F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DB523-95ED-4242-AA40-A0776B732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SAND2023-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3075C1-36FC-1C41-91E6-BC59A3F2AF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5A75-2159-2340-9196-D21C75E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Code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CE2CF-2059-234C-9CD0-6E5E41861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577101-251F-B748-B14A-FB603351599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SST Core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3"/>
                </a:solidFill>
              </a:rPr>
              <a:t>SST Elements</a:t>
            </a:r>
            <a:r>
              <a:rPr lang="en-US" dirty="0"/>
              <a:t> are compiled separately</a:t>
            </a:r>
          </a:p>
          <a:p>
            <a:pPr lvl="1"/>
            <a:r>
              <a:rPr lang="en-US" dirty="0"/>
              <a:t>Element libraries </a:t>
            </a:r>
            <a:r>
              <a:rPr lang="en-US" i="1" dirty="0"/>
              <a:t>register</a:t>
            </a:r>
            <a:r>
              <a:rPr lang="en-US" dirty="0"/>
              <a:t> with the core</a:t>
            </a:r>
          </a:p>
          <a:p>
            <a:pPr lvl="1"/>
            <a:r>
              <a:rPr lang="en-US" dirty="0"/>
              <a:t>External elements (not part of SST Elements) can also be registered with the core</a:t>
            </a:r>
          </a:p>
          <a:p>
            <a:pPr lvl="2"/>
            <a:r>
              <a:rPr lang="en-US" dirty="0"/>
              <a:t>Example at </a:t>
            </a:r>
            <a:r>
              <a:rPr lang="en-US" dirty="0">
                <a:hlinkClick r:id="rId3"/>
              </a:rPr>
              <a:t>github.com/sstsimulator/sst-external-element</a:t>
            </a:r>
            <a:endParaRPr lang="en-US" dirty="0"/>
          </a:p>
          <a:p>
            <a:pPr lvl="1"/>
            <a:r>
              <a:rPr lang="en-US" dirty="0"/>
              <a:t>Core maintains a database of registered libraries</a:t>
            </a:r>
          </a:p>
          <a:p>
            <a:pPr lvl="2"/>
            <a:r>
              <a:rPr lang="en-US" dirty="0"/>
              <a:t>Can query database with </a:t>
            </a:r>
            <a:r>
              <a:rPr lang="en-US" i="1" dirty="0" err="1">
                <a:solidFill>
                  <a:schemeClr val="accent6"/>
                </a:solidFill>
              </a:rPr>
              <a:t>sst</a:t>
            </a:r>
            <a:r>
              <a:rPr lang="en-US" i="1" dirty="0">
                <a:solidFill>
                  <a:schemeClr val="accent6"/>
                </a:solidFill>
              </a:rPr>
              <a:t>-info</a:t>
            </a:r>
            <a:r>
              <a:rPr lang="en-US" dirty="0"/>
              <a:t> utility</a:t>
            </a:r>
          </a:p>
          <a:p>
            <a:r>
              <a:rPr lang="en-US" dirty="0"/>
              <a:t>Source code for core: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sst-core/src/sst/core/</a:t>
            </a:r>
          </a:p>
          <a:p>
            <a:r>
              <a:rPr lang="en-US" dirty="0"/>
              <a:t>Source code for elements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sst-elements/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/sst/elements/</a:t>
            </a:r>
          </a:p>
          <a:p>
            <a:pPr lvl="1"/>
            <a:r>
              <a:rPr lang="en-US" dirty="0"/>
              <a:t>Most elements have a tests/ directory</a:t>
            </a:r>
          </a:p>
          <a:p>
            <a:pPr lvl="2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-elements/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/elements/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SomeComponent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/tests</a:t>
            </a:r>
            <a:endParaRPr lang="en-US" b="1" dirty="0"/>
          </a:p>
          <a:p>
            <a:pPr lvl="2"/>
            <a:r>
              <a:rPr lang="en-US" dirty="0">
                <a:sym typeface="Wingdings" pitchFamily="2" charset="2"/>
              </a:rPr>
              <a:t>Often a good starting point for example configurations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33" y="21489"/>
            <a:ext cx="1464567" cy="13164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8E5377-E2DA-9048-BD74-BE50ECB727D6}"/>
              </a:ext>
            </a:extLst>
          </p:cNvPr>
          <p:cNvGrpSpPr/>
          <p:nvPr/>
        </p:nvGrpSpPr>
        <p:grpSpPr>
          <a:xfrm>
            <a:off x="8342861" y="2634448"/>
            <a:ext cx="2436187" cy="1589104"/>
            <a:chOff x="6609725" y="5014614"/>
            <a:chExt cx="1951259" cy="11839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A16A24-CF59-5D4B-8A0C-B10BC74BF7C0}"/>
                </a:ext>
              </a:extLst>
            </p:cNvPr>
            <p:cNvGrpSpPr/>
            <p:nvPr/>
          </p:nvGrpSpPr>
          <p:grpSpPr>
            <a:xfrm>
              <a:off x="6617921" y="5671796"/>
              <a:ext cx="1943062" cy="341632"/>
              <a:chOff x="6617921" y="5671796"/>
              <a:chExt cx="1943062" cy="3416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2D1BD58F-A877-1B4C-AB83-32EB5D3A3267}"/>
                  </a:ext>
                </a:extLst>
              </p:cNvPr>
              <p:cNvSpPr/>
              <p:nvPr/>
            </p:nvSpPr>
            <p:spPr>
              <a:xfrm rot="10800000">
                <a:off x="6617921" y="5671796"/>
                <a:ext cx="1943062" cy="341632"/>
              </a:xfrm>
              <a:custGeom>
                <a:avLst/>
                <a:gdLst>
                  <a:gd name="connsiteX0" fmla="*/ 1943062 w 1943062"/>
                  <a:gd name="connsiteY0" fmla="*/ 341632 h 341632"/>
                  <a:gd name="connsiteX1" fmla="*/ 1767130 w 1943062"/>
                  <a:gd name="connsiteY1" fmla="*/ 341632 h 341632"/>
                  <a:gd name="connsiteX2" fmla="*/ 1639114 w 1943062"/>
                  <a:gd name="connsiteY2" fmla="*/ 251693 h 341632"/>
                  <a:gd name="connsiteX3" fmla="*/ 1511098 w 1943062"/>
                  <a:gd name="connsiteY3" fmla="*/ 341632 h 341632"/>
                  <a:gd name="connsiteX4" fmla="*/ 1322075 w 1943062"/>
                  <a:gd name="connsiteY4" fmla="*/ 341632 h 341632"/>
                  <a:gd name="connsiteX5" fmla="*/ 1194059 w 1943062"/>
                  <a:gd name="connsiteY5" fmla="*/ 251693 h 341632"/>
                  <a:gd name="connsiteX6" fmla="*/ 1066043 w 1943062"/>
                  <a:gd name="connsiteY6" fmla="*/ 341632 h 341632"/>
                  <a:gd name="connsiteX7" fmla="*/ 877020 w 1943062"/>
                  <a:gd name="connsiteY7" fmla="*/ 341632 h 341632"/>
                  <a:gd name="connsiteX8" fmla="*/ 749004 w 1943062"/>
                  <a:gd name="connsiteY8" fmla="*/ 251693 h 341632"/>
                  <a:gd name="connsiteX9" fmla="*/ 620988 w 1943062"/>
                  <a:gd name="connsiteY9" fmla="*/ 341632 h 341632"/>
                  <a:gd name="connsiteX10" fmla="*/ 431964 w 1943062"/>
                  <a:gd name="connsiteY10" fmla="*/ 341632 h 341632"/>
                  <a:gd name="connsiteX11" fmla="*/ 303948 w 1943062"/>
                  <a:gd name="connsiteY11" fmla="*/ 251693 h 341632"/>
                  <a:gd name="connsiteX12" fmla="*/ 175932 w 1943062"/>
                  <a:gd name="connsiteY12" fmla="*/ 341632 h 341632"/>
                  <a:gd name="connsiteX13" fmla="*/ 0 w 1943062"/>
                  <a:gd name="connsiteY13" fmla="*/ 341632 h 341632"/>
                  <a:gd name="connsiteX14" fmla="*/ 0 w 1943062"/>
                  <a:gd name="connsiteY14" fmla="*/ 0 h 341632"/>
                  <a:gd name="connsiteX15" fmla="*/ 1943062 w 1943062"/>
                  <a:gd name="connsiteY15" fmla="*/ 0 h 341632"/>
                  <a:gd name="connsiteX16" fmla="*/ 1943062 w 1943062"/>
                  <a:gd name="connsiteY16" fmla="*/ 341632 h 34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3062" h="341632">
                    <a:moveTo>
                      <a:pt x="1943062" y="341632"/>
                    </a:moveTo>
                    <a:lnTo>
                      <a:pt x="1767130" y="341632"/>
                    </a:lnTo>
                    <a:lnTo>
                      <a:pt x="1639114" y="251693"/>
                    </a:lnTo>
                    <a:lnTo>
                      <a:pt x="1511098" y="341632"/>
                    </a:lnTo>
                    <a:lnTo>
                      <a:pt x="1322075" y="341632"/>
                    </a:lnTo>
                    <a:lnTo>
                      <a:pt x="1194059" y="251693"/>
                    </a:lnTo>
                    <a:lnTo>
                      <a:pt x="1066043" y="341632"/>
                    </a:lnTo>
                    <a:lnTo>
                      <a:pt x="877020" y="341632"/>
                    </a:lnTo>
                    <a:lnTo>
                      <a:pt x="749004" y="251693"/>
                    </a:lnTo>
                    <a:lnTo>
                      <a:pt x="620988" y="341632"/>
                    </a:lnTo>
                    <a:lnTo>
                      <a:pt x="431964" y="341632"/>
                    </a:lnTo>
                    <a:lnTo>
                      <a:pt x="303948" y="251693"/>
                    </a:lnTo>
                    <a:lnTo>
                      <a:pt x="175932" y="341632"/>
                    </a:lnTo>
                    <a:lnTo>
                      <a:pt x="0" y="341632"/>
                    </a:lnTo>
                    <a:lnTo>
                      <a:pt x="0" y="0"/>
                    </a:lnTo>
                    <a:lnTo>
                      <a:pt x="1943062" y="0"/>
                    </a:lnTo>
                    <a:lnTo>
                      <a:pt x="1943062" y="341632"/>
                    </a:lnTo>
                    <a:close/>
                  </a:path>
                </a:pathLst>
              </a:custGeom>
              <a:solidFill>
                <a:schemeClr val="tx2">
                  <a:alpha val="58000"/>
                </a:schemeClr>
              </a:solidFill>
              <a:ln w="95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182880" tIns="182880" rIns="182880" bIns="18288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96C227-642C-0442-8A23-3C4D9EE58E90}"/>
                  </a:ext>
                </a:extLst>
              </p:cNvPr>
              <p:cNvSpPr/>
              <p:nvPr/>
            </p:nvSpPr>
            <p:spPr>
              <a:xfrm>
                <a:off x="6659262" y="5772232"/>
                <a:ext cx="1860381" cy="119381"/>
              </a:xfrm>
              <a:prstGeom prst="rect">
                <a:avLst/>
              </a:prstGeom>
              <a:solidFill>
                <a:schemeClr val="bg1">
                  <a:alpha val="32000"/>
                </a:schemeClr>
              </a:solidFill>
              <a:ln w="6350">
                <a:solidFill>
                  <a:schemeClr val="tx1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i="1" dirty="0">
                    <a:solidFill>
                      <a:schemeClr val="tx1"/>
                    </a:solidFill>
                  </a:rPr>
                  <a:t>Integration Services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019E26-D26B-C34D-BEB9-FFC08FB15AAC}"/>
                </a:ext>
              </a:extLst>
            </p:cNvPr>
            <p:cNvSpPr/>
            <p:nvPr/>
          </p:nvSpPr>
          <p:spPr>
            <a:xfrm>
              <a:off x="6617922" y="6046168"/>
              <a:ext cx="1943062" cy="1524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3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MPI and C++ Threads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57BF04-D063-6E47-AD25-0AC31A24D3B4}"/>
                </a:ext>
              </a:extLst>
            </p:cNvPr>
            <p:cNvSpPr/>
            <p:nvPr/>
          </p:nvSpPr>
          <p:spPr>
            <a:xfrm rot="10800000">
              <a:off x="6801551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C75DB00-2824-764E-BC38-E310B38A0A79}"/>
                </a:ext>
              </a:extLst>
            </p:cNvPr>
            <p:cNvSpPr/>
            <p:nvPr/>
          </p:nvSpPr>
          <p:spPr>
            <a:xfrm rot="10800000">
              <a:off x="7245413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4FDA75A-FB10-584D-A440-95C0E57B92FD}"/>
                </a:ext>
              </a:extLst>
            </p:cNvPr>
            <p:cNvSpPr/>
            <p:nvPr/>
          </p:nvSpPr>
          <p:spPr>
            <a:xfrm rot="10800000">
              <a:off x="7689954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75331B-1715-454C-8C00-F24C6CBEC3E6}"/>
                </a:ext>
              </a:extLst>
            </p:cNvPr>
            <p:cNvSpPr/>
            <p:nvPr/>
          </p:nvSpPr>
          <p:spPr>
            <a:xfrm rot="10800000">
              <a:off x="8137045" y="5014614"/>
              <a:ext cx="238709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A0B922-4481-D542-BDBD-FCAE51DA3460}"/>
                </a:ext>
              </a:extLst>
            </p:cNvPr>
            <p:cNvSpPr txBox="1"/>
            <p:nvPr/>
          </p:nvSpPr>
          <p:spPr>
            <a:xfrm>
              <a:off x="6609725" y="5893064"/>
              <a:ext cx="599631" cy="157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SST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7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6B1D261-30C9-D940-E223-44BEDEE4DD43}"/>
              </a:ext>
            </a:extLst>
          </p:cNvPr>
          <p:cNvSpPr/>
          <p:nvPr/>
        </p:nvSpPr>
        <p:spPr>
          <a:xfrm>
            <a:off x="7928658" y="1314827"/>
            <a:ext cx="3333509" cy="4877629"/>
          </a:xfrm>
          <a:prstGeom prst="roundRect">
            <a:avLst>
              <a:gd name="adj" fmla="val 243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11F2F-6076-0343-8D05-B8797458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Simulation – demo_1.py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9553C-7EC0-BE44-99AB-C63EAFD50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D16F91-8955-4044-BAD6-328718509E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2823" y="1314827"/>
            <a:ext cx="6505664" cy="52819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We’ll walk through how to configure a simulation and then run it</a:t>
            </a:r>
          </a:p>
          <a:p>
            <a:pPr lvl="1"/>
            <a:r>
              <a:rPr lang="en-US" dirty="0"/>
              <a:t>Available at: </a:t>
            </a:r>
            <a:r>
              <a:rPr lang="en-US" dirty="0">
                <a:hlinkClick r:id="rId3"/>
              </a:rPr>
              <a:t>https://github.com/sstsimulator/sst-tutorials/tree/master/hpca2024/exercises</a:t>
            </a:r>
            <a:endParaRPr lang="en-US" dirty="0"/>
          </a:p>
          <a:p>
            <a:pPr lvl="1"/>
            <a:r>
              <a:rPr lang="en-US" dirty="0"/>
              <a:t>(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sstsimulator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sst</a:t>
            </a:r>
            <a:r>
              <a:rPr lang="en-US" dirty="0">
                <a:sym typeface="Wingdings" pitchFamily="2" charset="2"/>
              </a:rPr>
              <a:t>-tutorials  hpca2024 )</a:t>
            </a:r>
            <a:endParaRPr lang="en-US" dirty="0"/>
          </a:p>
          <a:p>
            <a:endParaRPr lang="en-US" dirty="0"/>
          </a:p>
          <a:p>
            <a:r>
              <a:rPr lang="en-US" dirty="0"/>
              <a:t>Element libraries in our example simulation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Miranda</a:t>
            </a:r>
            <a:r>
              <a:rPr lang="en-US" dirty="0"/>
              <a:t>  - Simple core model that runs generated instruction streams</a:t>
            </a:r>
          </a:p>
          <a:p>
            <a:pPr lvl="2"/>
            <a:r>
              <a:rPr lang="en-US" dirty="0"/>
              <a:t>Generators produce memory access patterns (</a:t>
            </a:r>
            <a:r>
              <a:rPr lang="en-US" dirty="0" err="1"/>
              <a:t>SubComponent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memHierarchy – </a:t>
            </a:r>
            <a:r>
              <a:rPr lang="en-US" dirty="0"/>
              <a:t>Various cache/memory system related subcomponents and modules</a:t>
            </a:r>
          </a:p>
          <a:p>
            <a:pPr lvl="2"/>
            <a:r>
              <a:rPr lang="en-US" dirty="0"/>
              <a:t>Cache (Component) with coherence protocol SubComponent</a:t>
            </a:r>
          </a:p>
          <a:p>
            <a:pPr lvl="2"/>
            <a:r>
              <a:rPr lang="en-US" dirty="0"/>
              <a:t>Memory Controller (Component) that loads a memory timing model (</a:t>
            </a:r>
            <a:r>
              <a:rPr lang="en-US" dirty="0" err="1"/>
              <a:t>SubComponent</a:t>
            </a:r>
            <a:r>
              <a:rPr lang="en-US" dirty="0"/>
              <a:t>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C170F74-37BE-7B42-A015-2A97AC377F40}"/>
              </a:ext>
            </a:extLst>
          </p:cNvPr>
          <p:cNvSpPr/>
          <p:nvPr/>
        </p:nvSpPr>
        <p:spPr>
          <a:xfrm>
            <a:off x="8353202" y="1791944"/>
            <a:ext cx="1551262" cy="623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core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8019CF-B174-0F4C-9E84-363CFDE802E9}"/>
              </a:ext>
            </a:extLst>
          </p:cNvPr>
          <p:cNvSpPr/>
          <p:nvPr/>
        </p:nvSpPr>
        <p:spPr>
          <a:xfrm>
            <a:off x="8353202" y="3088074"/>
            <a:ext cx="1551262" cy="623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cache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88D8F2B-F4EC-824A-A4A9-C2133307DB04}"/>
              </a:ext>
            </a:extLst>
          </p:cNvPr>
          <p:cNvSpPr/>
          <p:nvPr/>
        </p:nvSpPr>
        <p:spPr>
          <a:xfrm>
            <a:off x="8353202" y="4384204"/>
            <a:ext cx="1551262" cy="623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memctrl</a:t>
            </a:r>
            <a:endParaRPr lang="en-US" sz="13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793F42-5D81-7F4E-BCFE-2B4E10409039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128833" y="2415200"/>
            <a:ext cx="0" cy="672874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60DFFE6-789D-4749-8E85-47DA22F9D694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V="1">
            <a:off x="9128833" y="3711330"/>
            <a:ext cx="0" cy="672874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5693439-2D0C-8541-B135-B812CB36DBAC}"/>
              </a:ext>
            </a:extLst>
          </p:cNvPr>
          <p:cNvSpPr/>
          <p:nvPr/>
        </p:nvSpPr>
        <p:spPr>
          <a:xfrm>
            <a:off x="9541294" y="1535432"/>
            <a:ext cx="964162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D07AA8-3D3F-4440-A0F4-A584B58F3E87}"/>
              </a:ext>
            </a:extLst>
          </p:cNvPr>
          <p:cNvSpPr/>
          <p:nvPr/>
        </p:nvSpPr>
        <p:spPr>
          <a:xfrm>
            <a:off x="9541294" y="4103941"/>
            <a:ext cx="1488597" cy="457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C5187A-C25D-1DBC-6708-84D67A97FF39}"/>
              </a:ext>
            </a:extLst>
          </p:cNvPr>
          <p:cNvSpPr txBox="1"/>
          <p:nvPr/>
        </p:nvSpPr>
        <p:spPr>
          <a:xfrm>
            <a:off x="10949651" y="432122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6F4FDF-3019-D24E-56EB-88A1DFE14B06}"/>
              </a:ext>
            </a:extLst>
          </p:cNvPr>
          <p:cNvSpPr txBox="1"/>
          <p:nvPr/>
        </p:nvSpPr>
        <p:spPr>
          <a:xfrm>
            <a:off x="8353202" y="5441878"/>
            <a:ext cx="2550150" cy="623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names match the variables in </a:t>
            </a:r>
            <a:r>
              <a:rPr lang="en-US" sz="16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demo_1.py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9ADAE1-7EC1-0BC4-37E0-920B94DD54E9}"/>
              </a:ext>
            </a:extLst>
          </p:cNvPr>
          <p:cNvSpPr txBox="1"/>
          <p:nvPr/>
        </p:nvSpPr>
        <p:spPr>
          <a:xfrm>
            <a:off x="8266219" y="921650"/>
            <a:ext cx="2550150" cy="623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Simulated System</a:t>
            </a:r>
            <a:endParaRPr lang="en-US" sz="1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879E-DBDC-0E4E-AD03-3AE20739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Global SST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9572F-13FD-D849-9A42-07E8ECA87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D9C310-441A-E441-820B-2E85F62053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290496"/>
            <a:ext cx="5427326" cy="4910091"/>
          </a:xfrm>
        </p:spPr>
        <p:txBody>
          <a:bodyPr/>
          <a:lstStyle/>
          <a:p>
            <a:r>
              <a:rPr lang="en-US" dirty="0"/>
              <a:t>Set any global simulation parameters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options</a:t>
            </a:r>
          </a:p>
          <a:p>
            <a:pPr lvl="1"/>
            <a:r>
              <a:rPr lang="en-US" dirty="0"/>
              <a:t>Most command line options to SST are able to be set using </a:t>
            </a:r>
            <a:r>
              <a:rPr lang="en-US" dirty="0" err="1"/>
              <a:t>setProgramOption</a:t>
            </a:r>
            <a:r>
              <a:rPr lang="en-US" dirty="0"/>
              <a:t>()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927D1B-115C-9048-88C9-6CE759F48BF1}"/>
              </a:ext>
            </a:extLst>
          </p:cNvPr>
          <p:cNvGraphicFramePr>
            <a:graphicFrameLocks noGrp="1"/>
          </p:cNvGraphicFramePr>
          <p:nvPr/>
        </p:nvGraphicFramePr>
        <p:xfrm>
          <a:off x="647700" y="4172183"/>
          <a:ext cx="11049000" cy="2225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97792">
                  <a:extLst>
                    <a:ext uri="{9D8B030D-6E8A-4147-A177-3AD203B41FA5}">
                      <a16:colId xmlns:a16="http://schemas.microsoft.com/office/drawing/2014/main" val="3223800950"/>
                    </a:ext>
                  </a:extLst>
                </a:gridCol>
                <a:gridCol w="8751208">
                  <a:extLst>
                    <a:ext uri="{9D8B030D-6E8A-4147-A177-3AD203B41FA5}">
                      <a16:colId xmlns:a16="http://schemas.microsoft.com/office/drawing/2014/main" val="424329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40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debug-file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 to print debug output 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99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heartbeat-period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set, SST will print a heartbeat message at the specified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51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print-timing-info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Tells SST to print timing information from the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8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partitioner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Partitioner</a:t>
                      </a:r>
                      <a:r>
                        <a:rPr lang="en-US" dirty="0"/>
                        <a:t> to use for parallel execution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0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output-partition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 to print partition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10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91FDF3-783A-EE4D-907F-DD5EC56809DD}"/>
              </a:ext>
            </a:extLst>
          </p:cNvPr>
          <p:cNvSpPr txBox="1"/>
          <p:nvPr/>
        </p:nvSpPr>
        <p:spPr>
          <a:xfrm>
            <a:off x="1102451" y="1687262"/>
            <a:ext cx="240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SST Python API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User-defined string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SST argument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8692E0-518E-CE46-AF06-39649DB95069}"/>
              </a:ext>
            </a:extLst>
          </p:cNvPr>
          <p:cNvSpPr/>
          <p:nvPr/>
        </p:nvSpPr>
        <p:spPr>
          <a:xfrm>
            <a:off x="6403464" y="1334926"/>
            <a:ext cx="5293236" cy="241124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sst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endParaRPr lang="en-US" dirty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##########################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## Define SST core options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##########################</a:t>
            </a:r>
          </a:p>
          <a:p>
            <a:pPr algn="l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If this demo gets to 100ms, something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has gone very wrong!</a:t>
            </a:r>
          </a:p>
          <a:p>
            <a:pPr algn="l"/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sst.setProgramOption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stop-at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100ms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AEA4E-7951-154E-BBA4-50BE44B3FC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Components: </a:t>
            </a:r>
            <a:r>
              <a:rPr lang="en-US" dirty="0" err="1">
                <a:latin typeface="Consolas"/>
                <a:cs typeface="Consolas"/>
              </a:rPr>
              <a:t>sst.Component</a:t>
            </a:r>
            <a:r>
              <a:rPr lang="en-US" dirty="0">
                <a:latin typeface="Consolas"/>
                <a:cs typeface="Consolas"/>
              </a:rPr>
              <a:t>(“name”, “type”)</a:t>
            </a:r>
          </a:p>
          <a:p>
            <a:endParaRPr lang="en-US" dirty="0">
              <a:latin typeface="Consolas"/>
              <a:cs typeface="Consolas"/>
            </a:endParaRPr>
          </a:p>
          <a:p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br>
              <a:rPr lang="en-US" b="1" dirty="0">
                <a:solidFill>
                  <a:schemeClr val="accent2"/>
                </a:solidFill>
                <a:cs typeface="Consolas"/>
              </a:rPr>
            </a:br>
            <a:endParaRPr lang="en-US" dirty="0"/>
          </a:p>
          <a:p>
            <a:endParaRPr lang="en-US" b="1" dirty="0">
              <a:solidFill>
                <a:schemeClr val="accent6"/>
              </a:solidFill>
              <a:cs typeface="Consolas"/>
            </a:endParaRPr>
          </a:p>
          <a:p>
            <a:pPr lvl="1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B2CD34-1550-1E5F-AE5B-AB5EE54E3131}"/>
              </a:ext>
            </a:extLst>
          </p:cNvPr>
          <p:cNvSpPr/>
          <p:nvPr/>
        </p:nvSpPr>
        <p:spPr>
          <a:xfrm>
            <a:off x="661290" y="2457787"/>
            <a:ext cx="9238796" cy="205151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 Declare components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core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3A7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sst.Component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69B45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”,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93F36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miranda.BaseCPU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3A7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sst.Component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69B45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”,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93F36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memHierarchy.Cache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memctrl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F3A7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sst.Component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69B45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”,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93F36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memHierarchy.MemController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”)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1BDB1-B0DD-1444-B0AE-AFBDEA3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Declare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7D9F-68D3-5A46-931F-19D835920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41492-B441-9E42-8653-0CD0951A3289}"/>
              </a:ext>
            </a:extLst>
          </p:cNvPr>
          <p:cNvSpPr/>
          <p:nvPr/>
        </p:nvSpPr>
        <p:spPr>
          <a:xfrm>
            <a:off x="3685146" y="4700213"/>
            <a:ext cx="2150533" cy="372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Component name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73CFA8-DE8C-D146-8AC5-E4476124445D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760413" y="4413179"/>
            <a:ext cx="0" cy="287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2071C-343F-494A-8FCC-81232A806AA2}"/>
              </a:ext>
            </a:extLst>
          </p:cNvPr>
          <p:cNvSpPr/>
          <p:nvPr/>
        </p:nvSpPr>
        <p:spPr>
          <a:xfrm>
            <a:off x="6046164" y="4700213"/>
            <a:ext cx="3190931" cy="372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Element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8E5D6D-F89B-CD42-A5AF-3197EDE4AAA3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7641630" y="4413179"/>
            <a:ext cx="0" cy="287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23F805-58EF-954F-951E-2A002AEF5233}"/>
              </a:ext>
            </a:extLst>
          </p:cNvPr>
          <p:cNvSpPr txBox="1"/>
          <p:nvPr/>
        </p:nvSpPr>
        <p:spPr>
          <a:xfrm>
            <a:off x="9621092" y="500297"/>
            <a:ext cx="240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SST Python API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User-defined string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SST argument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A52A29-A81A-450F-F3A3-7FC0F7EBDCB4}"/>
              </a:ext>
            </a:extLst>
          </p:cNvPr>
          <p:cNvGrpSpPr/>
          <p:nvPr/>
        </p:nvGrpSpPr>
        <p:grpSpPr>
          <a:xfrm>
            <a:off x="10347766" y="2050857"/>
            <a:ext cx="1747777" cy="3107083"/>
            <a:chOff x="10347766" y="2050857"/>
            <a:chExt cx="1747777" cy="310708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2601A6-2EFF-2373-56F2-F9B189994C13}"/>
                </a:ext>
              </a:extLst>
            </p:cNvPr>
            <p:cNvSpPr/>
            <p:nvPr/>
          </p:nvSpPr>
          <p:spPr>
            <a:xfrm>
              <a:off x="10347766" y="2050857"/>
              <a:ext cx="1747777" cy="3107083"/>
            </a:xfrm>
            <a:prstGeom prst="roundRect">
              <a:avLst>
                <a:gd name="adj" fmla="val 2431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1002A7-CDDF-3543-8C38-2F8FFC3ED6F3}"/>
                </a:ext>
              </a:extLst>
            </p:cNvPr>
            <p:cNvGrpSpPr/>
            <p:nvPr/>
          </p:nvGrpSpPr>
          <p:grpSpPr>
            <a:xfrm>
              <a:off x="10512977" y="2438448"/>
              <a:ext cx="1337734" cy="2198091"/>
              <a:chOff x="1303866" y="4233334"/>
              <a:chExt cx="1337734" cy="2198091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7EC9168-DA27-C340-88DF-1F6C82A3DED9}"/>
                  </a:ext>
                </a:extLst>
              </p:cNvPr>
              <p:cNvSpPr/>
              <p:nvPr/>
            </p:nvSpPr>
            <p:spPr>
              <a:xfrm>
                <a:off x="1303867" y="4233334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42CC144-F433-6D44-AA05-E2EAF25EC322}"/>
                  </a:ext>
                </a:extLst>
              </p:cNvPr>
              <p:cNvSpPr/>
              <p:nvPr/>
            </p:nvSpPr>
            <p:spPr>
              <a:xfrm>
                <a:off x="1303866" y="5044513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6DC2329E-C86F-DA4E-83E4-7A867FCE6D93}"/>
                  </a:ext>
                </a:extLst>
              </p:cNvPr>
              <p:cNvSpPr/>
              <p:nvPr/>
            </p:nvSpPr>
            <p:spPr>
              <a:xfrm>
                <a:off x="1303866" y="5855692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memctrl</a:t>
                </a:r>
                <a:endParaRPr lang="en-US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F369D0F-8DCC-8040-A555-FC28E12F59F6}"/>
                  </a:ext>
                </a:extLst>
              </p:cNvPr>
              <p:cNvCxnSpPr>
                <a:stCxn id="18" idx="2"/>
                <a:endCxn id="19" idx="0"/>
              </p:cNvCxnSpPr>
              <p:nvPr/>
            </p:nvCxnSpPr>
            <p:spPr>
              <a:xfrm flipH="1">
                <a:off x="1972733" y="4809067"/>
                <a:ext cx="1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15B7AEC-8054-3E41-A70F-F5AC2BACFD95}"/>
                  </a:ext>
                </a:extLst>
              </p:cNvPr>
              <p:cNvCxnSpPr>
                <a:cxnSpLocks/>
                <a:stCxn id="19" idx="2"/>
                <a:endCxn id="20" idx="0"/>
              </p:cNvCxnSpPr>
              <p:nvPr/>
            </p:nvCxnSpPr>
            <p:spPr>
              <a:xfrm>
                <a:off x="1972733" y="5620246"/>
                <a:ext cx="0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113E95-2335-4345-B459-9F73BB412E08}"/>
                </a:ext>
              </a:extLst>
            </p:cNvPr>
            <p:cNvSpPr/>
            <p:nvPr/>
          </p:nvSpPr>
          <p:spPr>
            <a:xfrm>
              <a:off x="11041695" y="2175973"/>
              <a:ext cx="905586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53084F-42B5-2847-B0E6-6C17A02C94DC}"/>
                </a:ext>
              </a:extLst>
            </p:cNvPr>
            <p:cNvSpPr/>
            <p:nvPr/>
          </p:nvSpPr>
          <p:spPr>
            <a:xfrm>
              <a:off x="10823851" y="4524059"/>
              <a:ext cx="114584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1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xplosion 1 19">
            <a:extLst>
              <a:ext uri="{FF2B5EF4-FFF2-40B4-BE49-F238E27FC236}">
                <a16:creationId xmlns:a16="http://schemas.microsoft.com/office/drawing/2014/main" id="{89B4C0E4-3D55-0C32-5DBB-E9D582E2A6DE}"/>
              </a:ext>
            </a:extLst>
          </p:cNvPr>
          <p:cNvSpPr/>
          <p:nvPr/>
        </p:nvSpPr>
        <p:spPr>
          <a:xfrm>
            <a:off x="2040101" y="5748291"/>
            <a:ext cx="2355625" cy="1134115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1BDB1-B0DD-1444-B0AE-AFBDEA3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Configure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7D9F-68D3-5A46-931F-19D835920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AEA4E-7951-154E-BBA4-50BE44B3FC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Parameters: </a:t>
            </a:r>
            <a:r>
              <a:rPr lang="en-US" dirty="0" err="1">
                <a:solidFill>
                  <a:schemeClr val="accent6"/>
                </a:solidFill>
                <a:latin typeface="Consolas"/>
                <a:cs typeface="Consolas"/>
              </a:rPr>
              <a:t>addParams</a:t>
            </a:r>
            <a:r>
              <a:rPr lang="en-US" dirty="0">
                <a:latin typeface="Consolas"/>
                <a:cs typeface="Consolas"/>
              </a:rPr>
              <a:t>({ “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parameter</a:t>
            </a:r>
            <a:r>
              <a:rPr lang="en-US" dirty="0">
                <a:latin typeface="Consolas"/>
                <a:cs typeface="Consolas"/>
              </a:rPr>
              <a:t>” : “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value</a:t>
            </a:r>
            <a:r>
              <a:rPr lang="en-US" dirty="0">
                <a:latin typeface="Consolas"/>
                <a:cs typeface="Consolas"/>
              </a:rPr>
              <a:t>”, … })</a:t>
            </a:r>
          </a:p>
          <a:p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260846-ACFC-D722-D904-62340EFE9938}"/>
              </a:ext>
            </a:extLst>
          </p:cNvPr>
          <p:cNvGrpSpPr/>
          <p:nvPr/>
        </p:nvGrpSpPr>
        <p:grpSpPr>
          <a:xfrm>
            <a:off x="688100" y="4839792"/>
            <a:ext cx="6757167" cy="1816998"/>
            <a:chOff x="688100" y="4839792"/>
            <a:chExt cx="6757167" cy="18169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DB1636-CBC4-6943-9540-2DBA16A5D82F}"/>
                </a:ext>
              </a:extLst>
            </p:cNvPr>
            <p:cNvSpPr txBox="1"/>
            <p:nvPr/>
          </p:nvSpPr>
          <p:spPr>
            <a:xfrm>
              <a:off x="688100" y="4869337"/>
              <a:ext cx="6757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0080"/>
                  </a:solidFill>
                </a:rPr>
                <a:t>How do I know what the options are? </a:t>
              </a:r>
              <a:br>
                <a:rPr lang="en-US" sz="2400" i="1" dirty="0">
                  <a:solidFill>
                    <a:srgbClr val="000080"/>
                  </a:solidFill>
                </a:rPr>
              </a:br>
              <a:r>
                <a:rPr lang="en-US" sz="2400" i="1" dirty="0">
                  <a:solidFill>
                    <a:srgbClr val="000080"/>
                  </a:solidFill>
                </a:rPr>
                <a:t>Or even what elements I can pick from?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804" y="4839792"/>
              <a:ext cx="959602" cy="181699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E78FF-FFF1-3830-9EC2-24E1A68C4324}"/>
              </a:ext>
            </a:extLst>
          </p:cNvPr>
          <p:cNvGrpSpPr/>
          <p:nvPr/>
        </p:nvGrpSpPr>
        <p:grpSpPr>
          <a:xfrm>
            <a:off x="10347766" y="2050857"/>
            <a:ext cx="1747777" cy="3107083"/>
            <a:chOff x="10347766" y="2050857"/>
            <a:chExt cx="1747777" cy="310708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328036-82C6-B72A-81B0-98125044B6EB}"/>
                </a:ext>
              </a:extLst>
            </p:cNvPr>
            <p:cNvSpPr/>
            <p:nvPr/>
          </p:nvSpPr>
          <p:spPr>
            <a:xfrm>
              <a:off x="10347766" y="2050857"/>
              <a:ext cx="1747777" cy="3107083"/>
            </a:xfrm>
            <a:prstGeom prst="roundRect">
              <a:avLst>
                <a:gd name="adj" fmla="val 2431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69BEBB-11BB-B2F1-CAB3-DC514F9ED277}"/>
                </a:ext>
              </a:extLst>
            </p:cNvPr>
            <p:cNvGrpSpPr/>
            <p:nvPr/>
          </p:nvGrpSpPr>
          <p:grpSpPr>
            <a:xfrm>
              <a:off x="10512977" y="2438448"/>
              <a:ext cx="1337734" cy="2198091"/>
              <a:chOff x="1303866" y="4233334"/>
              <a:chExt cx="1337734" cy="219809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D00C84E-319D-8C1E-034C-1CFCF00CCD02}"/>
                  </a:ext>
                </a:extLst>
              </p:cNvPr>
              <p:cNvSpPr/>
              <p:nvPr/>
            </p:nvSpPr>
            <p:spPr>
              <a:xfrm>
                <a:off x="1303867" y="4233334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A32E00E-CFE7-8B7A-9433-EF5DFC2CF369}"/>
                  </a:ext>
                </a:extLst>
              </p:cNvPr>
              <p:cNvSpPr/>
              <p:nvPr/>
            </p:nvSpPr>
            <p:spPr>
              <a:xfrm>
                <a:off x="1303866" y="5044513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06B94E0-389F-CF48-967D-3B3CE73745B7}"/>
                  </a:ext>
                </a:extLst>
              </p:cNvPr>
              <p:cNvSpPr/>
              <p:nvPr/>
            </p:nvSpPr>
            <p:spPr>
              <a:xfrm>
                <a:off x="1303866" y="5855692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memctrl</a:t>
                </a:r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3C60459-A841-EBB5-8E57-8DE96005C38E}"/>
                  </a:ext>
                </a:extLst>
              </p:cNvPr>
              <p:cNvCxnSpPr>
                <a:stCxn id="12" idx="2"/>
                <a:endCxn id="14" idx="0"/>
              </p:cNvCxnSpPr>
              <p:nvPr/>
            </p:nvCxnSpPr>
            <p:spPr>
              <a:xfrm flipH="1">
                <a:off x="1972733" y="4809067"/>
                <a:ext cx="1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DE4D3F-C7AD-64A1-400D-2267CB0FC4F6}"/>
                  </a:ext>
                </a:extLst>
              </p:cNvPr>
              <p:cNvCxnSpPr>
                <a:cxnSpLocks/>
                <a:stCxn id="14" idx="2"/>
                <a:endCxn id="16" idx="0"/>
              </p:cNvCxnSpPr>
              <p:nvPr/>
            </p:nvCxnSpPr>
            <p:spPr>
              <a:xfrm>
                <a:off x="1972733" y="5620246"/>
                <a:ext cx="0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1540A5-B350-A036-D1FE-88A8CDCA61A5}"/>
                </a:ext>
              </a:extLst>
            </p:cNvPr>
            <p:cNvSpPr/>
            <p:nvPr/>
          </p:nvSpPr>
          <p:spPr>
            <a:xfrm>
              <a:off x="11041695" y="2175973"/>
              <a:ext cx="905586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7E2AF8-0408-BCD9-22A5-D685A41B381D}"/>
                </a:ext>
              </a:extLst>
            </p:cNvPr>
            <p:cNvSpPr/>
            <p:nvPr/>
          </p:nvSpPr>
          <p:spPr>
            <a:xfrm>
              <a:off x="10823851" y="4524059"/>
              <a:ext cx="114584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0DEEBB-C6DE-0DDA-CD5F-CDEDA069A0BB}"/>
              </a:ext>
            </a:extLst>
          </p:cNvPr>
          <p:cNvSpPr txBox="1"/>
          <p:nvPr/>
        </p:nvSpPr>
        <p:spPr>
          <a:xfrm>
            <a:off x="9621092" y="500297"/>
            <a:ext cx="240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SST Python API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User-defined string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SST argument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3BCC64-D204-B748-3C3B-DB2639CDC310}"/>
              </a:ext>
            </a:extLst>
          </p:cNvPr>
          <p:cNvSpPr/>
          <p:nvPr/>
        </p:nvSpPr>
        <p:spPr>
          <a:xfrm>
            <a:off x="647699" y="1971616"/>
            <a:ext cx="8056462" cy="230019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 Set component parameters and fill subcomponent slots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core.addParams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clock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2.4GHz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max_reqs_cycle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E4FB31-668F-4C75-E0DC-5987AB850E45}"/>
              </a:ext>
            </a:extLst>
          </p:cNvPr>
          <p:cNvSpPr txBox="1"/>
          <p:nvPr/>
        </p:nvSpPr>
        <p:spPr>
          <a:xfrm>
            <a:off x="2433649" y="6049345"/>
            <a:ext cx="2004949" cy="62599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dirty="0" err="1"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sst</a:t>
            </a:r>
            <a:r>
              <a:rPr lang="en-US" sz="2400" dirty="0">
                <a:latin typeface="Consolas" panose="020B0609020204030204" pitchFamily="49" charset="0"/>
                <a:ea typeface="Open Sans" panose="020B0606030504020204" pitchFamily="34" charset="0"/>
                <a:cs typeface="Consolas" panose="020B0609020204030204" pitchFamily="49" charset="0"/>
              </a:rPr>
              <a:t>-info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BDB1-B0DD-1444-B0AE-AFBDEA3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Aside: </a:t>
            </a:r>
            <a:r>
              <a:rPr lang="en-US" dirty="0" err="1"/>
              <a:t>sst</a:t>
            </a:r>
            <a:r>
              <a:rPr lang="en-US" dirty="0"/>
              <a:t>-info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7D9F-68D3-5A46-931F-19D835920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AEA4E-7951-154E-BBA4-50BE44B3FC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973954"/>
            <a:ext cx="11049000" cy="491009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sst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-info to find information about all registered elements.</a:t>
            </a:r>
          </a:p>
          <a:p>
            <a:endParaRPr lang="en-US" dirty="0">
              <a:latin typeface="Consolas"/>
              <a:cs typeface="Consolas"/>
            </a:endParaRPr>
          </a:p>
          <a:p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3BCC64-D204-B748-3C3B-DB2639CDC310}"/>
              </a:ext>
            </a:extLst>
          </p:cNvPr>
          <p:cNvSpPr/>
          <p:nvPr/>
        </p:nvSpPr>
        <p:spPr>
          <a:xfrm>
            <a:off x="647700" y="1459552"/>
            <a:ext cx="10591318" cy="48941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373434"/>
                </a:solidFill>
                <a:latin typeface="Consolas"/>
                <a:cs typeface="Consolas"/>
              </a:rPr>
              <a:t>$ </a:t>
            </a:r>
            <a:r>
              <a:rPr lang="en-US" sz="2000" dirty="0" err="1">
                <a:solidFill>
                  <a:srgbClr val="373434"/>
                </a:solidFill>
                <a:latin typeface="Consolas"/>
                <a:cs typeface="Consolas"/>
              </a:rPr>
              <a:t>sst</a:t>
            </a:r>
            <a:r>
              <a:rPr lang="en-US" sz="2000" dirty="0">
                <a:solidFill>
                  <a:srgbClr val="373434"/>
                </a:solidFill>
                <a:latin typeface="Consolas"/>
                <a:cs typeface="Consolas"/>
              </a:rPr>
              <a:t>-info </a:t>
            </a:r>
            <a:r>
              <a:rPr lang="en-US" sz="2000" dirty="0" err="1">
                <a:solidFill>
                  <a:srgbClr val="373434"/>
                </a:solidFill>
                <a:latin typeface="Consolas"/>
                <a:cs typeface="Consolas"/>
              </a:rPr>
              <a:t>miranda.baseCPU</a:t>
            </a:r>
            <a:endParaRPr lang="en-US" sz="2000" dirty="0">
              <a:solidFill>
                <a:srgbClr val="373434"/>
              </a:solidFill>
              <a:latin typeface="Consolas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373434"/>
              </a:solidFill>
              <a:latin typeface="Consolas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PROCESSED 1 .so (SST ELEMENT) FILES FOUND IN DIRECTORY(s)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[...]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================================================================================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 LIBRARY 0 =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miranda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Components (1 total)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Component 0: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BaseCPU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Description: Creates a base Miranda CPU ready to execute an address generator/access pattern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ELI version: 0.9.0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Compiled on: Dec  1 2023 14:33:14, using file: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mirandaCPU.h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Category: PROCESSOR COMPONENT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Parameters (12 total)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max_reqs_cycle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Maximum number of requests the CPU can issue per cycle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(this is for all reads and writes)  [2]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BDB1-B0DD-1444-B0AE-AFBDEA3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Add a subcomponent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7D9F-68D3-5A46-931F-19D835920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AEA4E-7951-154E-BBA4-50BE44B3FC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/>
                </a:solidFill>
              </a:rPr>
              <a:t>SubComponents</a:t>
            </a:r>
            <a:r>
              <a:rPr lang="en-US" b="1" dirty="0">
                <a:solidFill>
                  <a:schemeClr val="accent6"/>
                </a:solidFill>
              </a:rPr>
              <a:t>: </a:t>
            </a:r>
            <a:r>
              <a:rPr lang="en-US" dirty="0" err="1"/>
              <a:t>setSubComponent</a:t>
            </a:r>
            <a:r>
              <a:rPr lang="en-US" dirty="0"/>
              <a:t>(“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slotname</a:t>
            </a:r>
            <a:r>
              <a:rPr lang="en-US" dirty="0"/>
              <a:t>”, “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type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Recall: SubComponent is a </a:t>
            </a:r>
            <a:r>
              <a:rPr lang="en-US" i="1" dirty="0"/>
              <a:t>swappable piece of functionality</a:t>
            </a:r>
          </a:p>
          <a:p>
            <a:endParaRPr lang="en-US" b="1" dirty="0">
              <a:solidFill>
                <a:schemeClr val="accent6"/>
              </a:solidFill>
              <a:cs typeface="Consolas"/>
            </a:endParaRPr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E78FF-FFF1-3830-9EC2-24E1A68C4324}"/>
              </a:ext>
            </a:extLst>
          </p:cNvPr>
          <p:cNvGrpSpPr/>
          <p:nvPr/>
        </p:nvGrpSpPr>
        <p:grpSpPr>
          <a:xfrm>
            <a:off x="10347766" y="2050857"/>
            <a:ext cx="1747777" cy="3107083"/>
            <a:chOff x="10347766" y="2050857"/>
            <a:chExt cx="1747777" cy="310708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328036-82C6-B72A-81B0-98125044B6EB}"/>
                </a:ext>
              </a:extLst>
            </p:cNvPr>
            <p:cNvSpPr/>
            <p:nvPr/>
          </p:nvSpPr>
          <p:spPr>
            <a:xfrm>
              <a:off x="10347766" y="2050857"/>
              <a:ext cx="1747777" cy="3107083"/>
            </a:xfrm>
            <a:prstGeom prst="roundRect">
              <a:avLst>
                <a:gd name="adj" fmla="val 2431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69BEBB-11BB-B2F1-CAB3-DC514F9ED277}"/>
                </a:ext>
              </a:extLst>
            </p:cNvPr>
            <p:cNvGrpSpPr/>
            <p:nvPr/>
          </p:nvGrpSpPr>
          <p:grpSpPr>
            <a:xfrm>
              <a:off x="10512977" y="2438448"/>
              <a:ext cx="1337734" cy="2198091"/>
              <a:chOff x="1303866" y="4233334"/>
              <a:chExt cx="1337734" cy="219809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D00C84E-319D-8C1E-034C-1CFCF00CCD02}"/>
                  </a:ext>
                </a:extLst>
              </p:cNvPr>
              <p:cNvSpPr/>
              <p:nvPr/>
            </p:nvSpPr>
            <p:spPr>
              <a:xfrm>
                <a:off x="1303867" y="4233334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A32E00E-CFE7-8B7A-9433-EF5DFC2CF369}"/>
                  </a:ext>
                </a:extLst>
              </p:cNvPr>
              <p:cNvSpPr/>
              <p:nvPr/>
            </p:nvSpPr>
            <p:spPr>
              <a:xfrm>
                <a:off x="1303866" y="5044513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06B94E0-389F-CF48-967D-3B3CE73745B7}"/>
                  </a:ext>
                </a:extLst>
              </p:cNvPr>
              <p:cNvSpPr/>
              <p:nvPr/>
            </p:nvSpPr>
            <p:spPr>
              <a:xfrm>
                <a:off x="1303866" y="5855692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memctrl</a:t>
                </a:r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3C60459-A841-EBB5-8E57-8DE96005C38E}"/>
                  </a:ext>
                </a:extLst>
              </p:cNvPr>
              <p:cNvCxnSpPr>
                <a:stCxn id="12" idx="2"/>
                <a:endCxn id="14" idx="0"/>
              </p:cNvCxnSpPr>
              <p:nvPr/>
            </p:nvCxnSpPr>
            <p:spPr>
              <a:xfrm flipH="1">
                <a:off x="1972733" y="4809067"/>
                <a:ext cx="1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DE4D3F-C7AD-64A1-400D-2267CB0FC4F6}"/>
                  </a:ext>
                </a:extLst>
              </p:cNvPr>
              <p:cNvCxnSpPr>
                <a:cxnSpLocks/>
                <a:stCxn id="14" idx="2"/>
                <a:endCxn id="16" idx="0"/>
              </p:cNvCxnSpPr>
              <p:nvPr/>
            </p:nvCxnSpPr>
            <p:spPr>
              <a:xfrm>
                <a:off x="1972733" y="5620246"/>
                <a:ext cx="0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1540A5-B350-A036-D1FE-88A8CDCA61A5}"/>
                </a:ext>
              </a:extLst>
            </p:cNvPr>
            <p:cNvSpPr/>
            <p:nvPr/>
          </p:nvSpPr>
          <p:spPr>
            <a:xfrm>
              <a:off x="11041695" y="2175973"/>
              <a:ext cx="905586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7E2AF8-0408-BCD9-22A5-D685A41B381D}"/>
                </a:ext>
              </a:extLst>
            </p:cNvPr>
            <p:cNvSpPr/>
            <p:nvPr/>
          </p:nvSpPr>
          <p:spPr>
            <a:xfrm>
              <a:off x="10823851" y="4524059"/>
              <a:ext cx="114584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99EC95-2A6D-AC1C-7F3A-78140B3FB73F}"/>
              </a:ext>
            </a:extLst>
          </p:cNvPr>
          <p:cNvSpPr txBox="1"/>
          <p:nvPr/>
        </p:nvSpPr>
        <p:spPr>
          <a:xfrm>
            <a:off x="9621092" y="500297"/>
            <a:ext cx="240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SST Python API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User-defined string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SST argument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ABEA83-2B56-8673-A993-62DF66EFA5AF}"/>
              </a:ext>
            </a:extLst>
          </p:cNvPr>
          <p:cNvSpPr/>
          <p:nvPr/>
        </p:nvSpPr>
        <p:spPr>
          <a:xfrm>
            <a:off x="639018" y="2432910"/>
            <a:ext cx="9309905" cy="146392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gen =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core.</a:t>
            </a:r>
            <a:r>
              <a:rPr lang="en-US" dirty="0" err="1">
                <a:solidFill>
                  <a:schemeClr val="accent6"/>
                </a:solidFill>
                <a:latin typeface="Consolas"/>
                <a:cs typeface="Consolas"/>
              </a:rPr>
              <a:t>setSubComponent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("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generator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", "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miranda.STREAMBenchGenerator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")</a:t>
            </a:r>
          </a:p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gen.</a:t>
            </a:r>
            <a:r>
              <a:rPr lang="en-US" dirty="0" err="1">
                <a:solidFill>
                  <a:schemeClr val="accent6"/>
                </a:solidFill>
                <a:latin typeface="Consolas"/>
                <a:cs typeface="Consolas"/>
              </a:rPr>
              <a:t>addParams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({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    "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" :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/>
                <a:cs typeface="Consolas"/>
              </a:rPr>
              <a:t>1000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, # Number of array elements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nsolas"/>
                <a:cs typeface="Consolas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33471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BDB1-B0DD-1444-B0AE-AFBDEA3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Configure the cache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7D9F-68D3-5A46-931F-19D835920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AEA4E-7951-154E-BBA4-50BE44B3FC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E78FF-FFF1-3830-9EC2-24E1A68C4324}"/>
              </a:ext>
            </a:extLst>
          </p:cNvPr>
          <p:cNvGrpSpPr/>
          <p:nvPr/>
        </p:nvGrpSpPr>
        <p:grpSpPr>
          <a:xfrm>
            <a:off x="10347766" y="2050857"/>
            <a:ext cx="1747777" cy="3107083"/>
            <a:chOff x="10347766" y="2050857"/>
            <a:chExt cx="1747777" cy="310708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328036-82C6-B72A-81B0-98125044B6EB}"/>
                </a:ext>
              </a:extLst>
            </p:cNvPr>
            <p:cNvSpPr/>
            <p:nvPr/>
          </p:nvSpPr>
          <p:spPr>
            <a:xfrm>
              <a:off x="10347766" y="2050857"/>
              <a:ext cx="1747777" cy="3107083"/>
            </a:xfrm>
            <a:prstGeom prst="roundRect">
              <a:avLst>
                <a:gd name="adj" fmla="val 2431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69BEBB-11BB-B2F1-CAB3-DC514F9ED277}"/>
                </a:ext>
              </a:extLst>
            </p:cNvPr>
            <p:cNvGrpSpPr/>
            <p:nvPr/>
          </p:nvGrpSpPr>
          <p:grpSpPr>
            <a:xfrm>
              <a:off x="10512977" y="2438448"/>
              <a:ext cx="1337734" cy="2198091"/>
              <a:chOff x="1303866" y="4233334"/>
              <a:chExt cx="1337734" cy="219809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D00C84E-319D-8C1E-034C-1CFCF00CCD02}"/>
                  </a:ext>
                </a:extLst>
              </p:cNvPr>
              <p:cNvSpPr/>
              <p:nvPr/>
            </p:nvSpPr>
            <p:spPr>
              <a:xfrm>
                <a:off x="1303867" y="4233334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A32E00E-CFE7-8B7A-9433-EF5DFC2CF369}"/>
                  </a:ext>
                </a:extLst>
              </p:cNvPr>
              <p:cNvSpPr/>
              <p:nvPr/>
            </p:nvSpPr>
            <p:spPr>
              <a:xfrm>
                <a:off x="1303866" y="5044513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06B94E0-389F-CF48-967D-3B3CE73745B7}"/>
                  </a:ext>
                </a:extLst>
              </p:cNvPr>
              <p:cNvSpPr/>
              <p:nvPr/>
            </p:nvSpPr>
            <p:spPr>
              <a:xfrm>
                <a:off x="1303866" y="5855692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memctrl</a:t>
                </a:r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3C60459-A841-EBB5-8E57-8DE96005C38E}"/>
                  </a:ext>
                </a:extLst>
              </p:cNvPr>
              <p:cNvCxnSpPr>
                <a:stCxn id="12" idx="2"/>
                <a:endCxn id="14" idx="0"/>
              </p:cNvCxnSpPr>
              <p:nvPr/>
            </p:nvCxnSpPr>
            <p:spPr>
              <a:xfrm flipH="1">
                <a:off x="1972733" y="4809067"/>
                <a:ext cx="1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DE4D3F-C7AD-64A1-400D-2267CB0FC4F6}"/>
                  </a:ext>
                </a:extLst>
              </p:cNvPr>
              <p:cNvCxnSpPr>
                <a:cxnSpLocks/>
                <a:stCxn id="14" idx="2"/>
                <a:endCxn id="16" idx="0"/>
              </p:cNvCxnSpPr>
              <p:nvPr/>
            </p:nvCxnSpPr>
            <p:spPr>
              <a:xfrm>
                <a:off x="1972733" y="5620246"/>
                <a:ext cx="0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1540A5-B350-A036-D1FE-88A8CDCA61A5}"/>
                </a:ext>
              </a:extLst>
            </p:cNvPr>
            <p:cNvSpPr/>
            <p:nvPr/>
          </p:nvSpPr>
          <p:spPr>
            <a:xfrm>
              <a:off x="11041695" y="2175973"/>
              <a:ext cx="905586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7E2AF8-0408-BCD9-22A5-D685A41B381D}"/>
                </a:ext>
              </a:extLst>
            </p:cNvPr>
            <p:cNvSpPr/>
            <p:nvPr/>
          </p:nvSpPr>
          <p:spPr>
            <a:xfrm>
              <a:off x="10823851" y="4524059"/>
              <a:ext cx="114584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0DEEBB-C6DE-0DDA-CD5F-CDEDA069A0BB}"/>
              </a:ext>
            </a:extLst>
          </p:cNvPr>
          <p:cNvSpPr txBox="1"/>
          <p:nvPr/>
        </p:nvSpPr>
        <p:spPr>
          <a:xfrm>
            <a:off x="9621092" y="500297"/>
            <a:ext cx="240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SST Python API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User-defined string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SST argument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3BCC64-D204-B748-3C3B-DB2639CDC310}"/>
              </a:ext>
            </a:extLst>
          </p:cNvPr>
          <p:cNvSpPr/>
          <p:nvPr/>
        </p:nvSpPr>
        <p:spPr>
          <a:xfrm>
            <a:off x="647700" y="2050857"/>
            <a:ext cx="8056462" cy="31863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addParams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L1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cache_frequency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2.4GHz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access_latency_cycles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cache_size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2KiB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associativity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replacement_policy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lru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coherence_policy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cache_line_size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64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BDB1-B0DD-1444-B0AE-AFBDEA3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Configure the memory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7D9F-68D3-5A46-931F-19D835920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AEA4E-7951-154E-BBA4-50BE44B3FCA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E78FF-FFF1-3830-9EC2-24E1A68C4324}"/>
              </a:ext>
            </a:extLst>
          </p:cNvPr>
          <p:cNvGrpSpPr/>
          <p:nvPr/>
        </p:nvGrpSpPr>
        <p:grpSpPr>
          <a:xfrm>
            <a:off x="10347766" y="2050857"/>
            <a:ext cx="1747777" cy="3107083"/>
            <a:chOff x="10347766" y="2050857"/>
            <a:chExt cx="1747777" cy="310708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328036-82C6-B72A-81B0-98125044B6EB}"/>
                </a:ext>
              </a:extLst>
            </p:cNvPr>
            <p:cNvSpPr/>
            <p:nvPr/>
          </p:nvSpPr>
          <p:spPr>
            <a:xfrm>
              <a:off x="10347766" y="2050857"/>
              <a:ext cx="1747777" cy="3107083"/>
            </a:xfrm>
            <a:prstGeom prst="roundRect">
              <a:avLst>
                <a:gd name="adj" fmla="val 2431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69BEBB-11BB-B2F1-CAB3-DC514F9ED277}"/>
                </a:ext>
              </a:extLst>
            </p:cNvPr>
            <p:cNvGrpSpPr/>
            <p:nvPr/>
          </p:nvGrpSpPr>
          <p:grpSpPr>
            <a:xfrm>
              <a:off x="10512977" y="2438448"/>
              <a:ext cx="1337734" cy="2198091"/>
              <a:chOff x="1303866" y="4233334"/>
              <a:chExt cx="1337734" cy="219809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D00C84E-319D-8C1E-034C-1CFCF00CCD02}"/>
                  </a:ext>
                </a:extLst>
              </p:cNvPr>
              <p:cNvSpPr/>
              <p:nvPr/>
            </p:nvSpPr>
            <p:spPr>
              <a:xfrm>
                <a:off x="1303867" y="4233334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A32E00E-CFE7-8B7A-9433-EF5DFC2CF369}"/>
                  </a:ext>
                </a:extLst>
              </p:cNvPr>
              <p:cNvSpPr/>
              <p:nvPr/>
            </p:nvSpPr>
            <p:spPr>
              <a:xfrm>
                <a:off x="1303866" y="5044513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06B94E0-389F-CF48-967D-3B3CE73745B7}"/>
                  </a:ext>
                </a:extLst>
              </p:cNvPr>
              <p:cNvSpPr/>
              <p:nvPr/>
            </p:nvSpPr>
            <p:spPr>
              <a:xfrm>
                <a:off x="1303866" y="5855692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memctrl</a:t>
                </a:r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3C60459-A841-EBB5-8E57-8DE96005C38E}"/>
                  </a:ext>
                </a:extLst>
              </p:cNvPr>
              <p:cNvCxnSpPr>
                <a:stCxn id="12" idx="2"/>
                <a:endCxn id="14" idx="0"/>
              </p:cNvCxnSpPr>
              <p:nvPr/>
            </p:nvCxnSpPr>
            <p:spPr>
              <a:xfrm flipH="1">
                <a:off x="1972733" y="4809067"/>
                <a:ext cx="1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DE4D3F-C7AD-64A1-400D-2267CB0FC4F6}"/>
                  </a:ext>
                </a:extLst>
              </p:cNvPr>
              <p:cNvCxnSpPr>
                <a:cxnSpLocks/>
                <a:stCxn id="14" idx="2"/>
                <a:endCxn id="16" idx="0"/>
              </p:cNvCxnSpPr>
              <p:nvPr/>
            </p:nvCxnSpPr>
            <p:spPr>
              <a:xfrm>
                <a:off x="1972733" y="5620246"/>
                <a:ext cx="0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1540A5-B350-A036-D1FE-88A8CDCA61A5}"/>
                </a:ext>
              </a:extLst>
            </p:cNvPr>
            <p:cNvSpPr/>
            <p:nvPr/>
          </p:nvSpPr>
          <p:spPr>
            <a:xfrm>
              <a:off x="11041695" y="2175973"/>
              <a:ext cx="905586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7E2AF8-0408-BCD9-22A5-D685A41B381D}"/>
                </a:ext>
              </a:extLst>
            </p:cNvPr>
            <p:cNvSpPr/>
            <p:nvPr/>
          </p:nvSpPr>
          <p:spPr>
            <a:xfrm>
              <a:off x="10823851" y="4524059"/>
              <a:ext cx="114584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0DEEBB-C6DE-0DDA-CD5F-CDEDA069A0BB}"/>
              </a:ext>
            </a:extLst>
          </p:cNvPr>
          <p:cNvSpPr txBox="1"/>
          <p:nvPr/>
        </p:nvSpPr>
        <p:spPr>
          <a:xfrm>
            <a:off x="9621092" y="500297"/>
            <a:ext cx="240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SST Python API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User-defined string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SST argument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3BCC64-D204-B748-3C3B-DB2639CDC310}"/>
              </a:ext>
            </a:extLst>
          </p:cNvPr>
          <p:cNvSpPr/>
          <p:nvPr/>
        </p:nvSpPr>
        <p:spPr>
          <a:xfrm>
            <a:off x="647699" y="2050856"/>
            <a:ext cx="9581085" cy="335452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memctrl.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addParams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clock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1GHz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backing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none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 # No real memory values, just addresses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addr_range_end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1024*1024*1024-1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73434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memory =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memctrl.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setSubComponent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("backend",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memHierarchy.simpleMem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memory.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addParams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mem_size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1GiB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access_time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 :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50ns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AEA4E-7951-154E-BBA4-50BE44B3FC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11049000" cy="4585035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cs typeface="Consolas"/>
              </a:rPr>
              <a:t>Links: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sst.Link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(“name”)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1BDB1-B0DD-1444-B0AE-AFBDEA3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Declare and connect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392F9C2-27E6-EED0-70F6-661E8EB38C89}"/>
              </a:ext>
            </a:extLst>
          </p:cNvPr>
          <p:cNvSpPr/>
          <p:nvPr/>
        </p:nvSpPr>
        <p:spPr>
          <a:xfrm>
            <a:off x="611244" y="1751739"/>
            <a:ext cx="9581085" cy="434173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2157"/>
            </a:schemeClr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 Declare links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core_cache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=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sst.Link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core_to_cache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cache_mem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=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sst.Link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cache_to_memory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73434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 Connect components with the links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core_cache.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connect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 (core,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 "100ps"),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             (cache, "high_network_0", "100ps") )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73434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cache_mem.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connect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 (cache, "low_network_0", "100ps"),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           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memctrl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direct_link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 "100ps")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73434"/>
              </a:solidFill>
              <a:latin typeface="Consolas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77D9F-68D3-5A46-931F-19D835920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0E5AD5-3482-A547-BB43-4928A37EBCA5}"/>
              </a:ext>
            </a:extLst>
          </p:cNvPr>
          <p:cNvSpPr/>
          <p:nvPr/>
        </p:nvSpPr>
        <p:spPr>
          <a:xfrm>
            <a:off x="6096000" y="2877093"/>
            <a:ext cx="2150533" cy="372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 name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ADAE46-5245-344D-B50D-9E204187418D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5581145" y="2803420"/>
            <a:ext cx="514855" cy="259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A52A29-A81A-450F-F3A3-7FC0F7EBDCB4}"/>
              </a:ext>
            </a:extLst>
          </p:cNvPr>
          <p:cNvGrpSpPr/>
          <p:nvPr/>
        </p:nvGrpSpPr>
        <p:grpSpPr>
          <a:xfrm>
            <a:off x="10347766" y="2050857"/>
            <a:ext cx="1747777" cy="3107083"/>
            <a:chOff x="10347766" y="2050857"/>
            <a:chExt cx="1747777" cy="310708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2601A6-2EFF-2373-56F2-F9B189994C13}"/>
                </a:ext>
              </a:extLst>
            </p:cNvPr>
            <p:cNvSpPr/>
            <p:nvPr/>
          </p:nvSpPr>
          <p:spPr>
            <a:xfrm>
              <a:off x="10347766" y="2050857"/>
              <a:ext cx="1747777" cy="3107083"/>
            </a:xfrm>
            <a:prstGeom prst="roundRect">
              <a:avLst>
                <a:gd name="adj" fmla="val 2431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1002A7-CDDF-3543-8C38-2F8FFC3ED6F3}"/>
                </a:ext>
              </a:extLst>
            </p:cNvPr>
            <p:cNvGrpSpPr/>
            <p:nvPr/>
          </p:nvGrpSpPr>
          <p:grpSpPr>
            <a:xfrm>
              <a:off x="10512977" y="2438448"/>
              <a:ext cx="1337734" cy="2198091"/>
              <a:chOff x="1303866" y="4233334"/>
              <a:chExt cx="1337734" cy="2198091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7EC9168-DA27-C340-88DF-1F6C82A3DED9}"/>
                  </a:ext>
                </a:extLst>
              </p:cNvPr>
              <p:cNvSpPr/>
              <p:nvPr/>
            </p:nvSpPr>
            <p:spPr>
              <a:xfrm>
                <a:off x="1303867" y="4233334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F42CC144-F433-6D44-AA05-E2EAF25EC322}"/>
                  </a:ext>
                </a:extLst>
              </p:cNvPr>
              <p:cNvSpPr/>
              <p:nvPr/>
            </p:nvSpPr>
            <p:spPr>
              <a:xfrm>
                <a:off x="1303866" y="5044513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6DC2329E-C86F-DA4E-83E4-7A867FCE6D93}"/>
                  </a:ext>
                </a:extLst>
              </p:cNvPr>
              <p:cNvSpPr/>
              <p:nvPr/>
            </p:nvSpPr>
            <p:spPr>
              <a:xfrm>
                <a:off x="1303866" y="5855692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memctrl</a:t>
                </a:r>
                <a:endParaRPr lang="en-US" dirty="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F369D0F-8DCC-8040-A555-FC28E12F59F6}"/>
                  </a:ext>
                </a:extLst>
              </p:cNvPr>
              <p:cNvCxnSpPr>
                <a:stCxn id="18" idx="2"/>
                <a:endCxn id="19" idx="0"/>
              </p:cNvCxnSpPr>
              <p:nvPr/>
            </p:nvCxnSpPr>
            <p:spPr>
              <a:xfrm flipH="1">
                <a:off x="1972733" y="4809067"/>
                <a:ext cx="1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15B7AEC-8054-3E41-A70F-F5AC2BACFD95}"/>
                  </a:ext>
                </a:extLst>
              </p:cNvPr>
              <p:cNvCxnSpPr>
                <a:cxnSpLocks/>
                <a:stCxn id="19" idx="2"/>
                <a:endCxn id="20" idx="0"/>
              </p:cNvCxnSpPr>
              <p:nvPr/>
            </p:nvCxnSpPr>
            <p:spPr>
              <a:xfrm>
                <a:off x="1972733" y="5620246"/>
                <a:ext cx="0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113E95-2335-4345-B459-9F73BB412E08}"/>
                </a:ext>
              </a:extLst>
            </p:cNvPr>
            <p:cNvSpPr/>
            <p:nvPr/>
          </p:nvSpPr>
          <p:spPr>
            <a:xfrm>
              <a:off x="11041695" y="2175973"/>
              <a:ext cx="905586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53084F-42B5-2847-B0E6-6C17A02C94DC}"/>
                </a:ext>
              </a:extLst>
            </p:cNvPr>
            <p:cNvSpPr/>
            <p:nvPr/>
          </p:nvSpPr>
          <p:spPr>
            <a:xfrm>
              <a:off x="10823851" y="4524059"/>
              <a:ext cx="114584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E5F27E-40C0-3A6A-FC56-0A3F649ACE3C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581145" y="3063360"/>
            <a:ext cx="5148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9B42-248D-054F-9043-CCDEDD50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B6D2E-DBDD-3B43-8DEF-4FEBF6792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2FF6A-CFEF-B849-BAC5-96CF281A18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Websites</a:t>
            </a:r>
          </a:p>
          <a:p>
            <a:pPr lvl="1"/>
            <a:r>
              <a:rPr lang="en-US" dirty="0"/>
              <a:t>Information on installing SST, and links to everything else you see here</a:t>
            </a:r>
          </a:p>
          <a:p>
            <a:pPr lvl="2"/>
            <a:r>
              <a:rPr lang="en-US" dirty="0">
                <a:hlinkClick r:id="rId3"/>
              </a:rPr>
              <a:t>http://www.sst-simulator.org/</a:t>
            </a:r>
            <a:endParaRPr lang="en-US" dirty="0"/>
          </a:p>
          <a:p>
            <a:pPr lvl="1"/>
            <a:r>
              <a:rPr lang="en-US" dirty="0"/>
              <a:t>Documentation on SST’s key interfaces, overview of all the elements, and more!</a:t>
            </a:r>
          </a:p>
          <a:p>
            <a:pPr lvl="2"/>
            <a:r>
              <a:rPr lang="en-US" dirty="0">
                <a:hlinkClick r:id="rId4"/>
              </a:rPr>
              <a:t>http://sst-simulator.org/sst-docs/</a:t>
            </a:r>
            <a:endParaRPr lang="en-US" dirty="0"/>
          </a:p>
          <a:p>
            <a:pPr lvl="1"/>
            <a:r>
              <a:rPr lang="en-US" dirty="0"/>
              <a:t>Code</a:t>
            </a:r>
          </a:p>
          <a:p>
            <a:pPr lvl="2"/>
            <a:r>
              <a:rPr lang="en-US" dirty="0">
                <a:hlinkClick r:id="rId5"/>
              </a:rPr>
              <a:t>https://github.com/sstsimulator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Important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Configuration File Format: </a:t>
            </a:r>
            <a:r>
              <a:rPr lang="en-US" dirty="0">
                <a:hlinkClick r:id="rId6"/>
              </a:rPr>
              <a:t>http://sst-simulator.org/SSTPages/SSTUserPythonFileFormat/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Doxygen</a:t>
            </a:r>
            <a:r>
              <a:rPr lang="en-US" dirty="0"/>
              <a:t> Documentation: </a:t>
            </a:r>
            <a:r>
              <a:rPr lang="en-US" i="1" dirty="0">
                <a:solidFill>
                  <a:srgbClr val="0070C0"/>
                </a:solidFill>
                <a:hlinkClick r:id="rId7"/>
              </a:rPr>
              <a:t>http://sst-simulator.org/SSTDoxygen/13.1.0_docs/html/</a:t>
            </a:r>
            <a:endParaRPr lang="en-US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Developer FAQ: </a:t>
            </a:r>
            <a:r>
              <a:rPr lang="en-US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http://sst-simulator.org/SSTPages/SSTTopDocDeveloperInfo/</a:t>
            </a: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SST</a:t>
            </a:r>
          </a:p>
          <a:p>
            <a:pPr marL="726948" lvl="1" indent="-342900"/>
            <a:r>
              <a:rPr lang="en-US" dirty="0"/>
              <a:t>Quick start: </a:t>
            </a:r>
            <a:r>
              <a:rPr lang="en-US" dirty="0">
                <a:hlinkClick r:id="rId9"/>
              </a:rPr>
              <a:t>http://sst-simulator.org/SSTPages/SSTBuildAndInstall_13dot1dot0_SeriesQuickStart/</a:t>
            </a:r>
            <a:r>
              <a:rPr lang="en-US" dirty="0"/>
              <a:t> </a:t>
            </a:r>
          </a:p>
          <a:p>
            <a:pPr marL="726948" lvl="1" indent="-342900"/>
            <a:r>
              <a:rPr lang="en-US" dirty="0"/>
              <a:t>Detailed: </a:t>
            </a:r>
            <a:r>
              <a:rPr lang="en-US" dirty="0">
                <a:hlinkClick r:id="rId10"/>
              </a:rPr>
              <a:t>http://sst-simulator.org/SSTPages/SSTBuildAndInstall_13dot1dot0_SeriesDetailedBuildInstructions/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2E33D3-E09E-7345-ADEC-A5F8478ABF5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Connect components: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connect(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endpoint1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endpoint2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Where endpoint is: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(component, port, latency)</a:t>
            </a:r>
          </a:p>
          <a:p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83E509D-8F69-2013-643D-05C3E140951D}"/>
              </a:ext>
            </a:extLst>
          </p:cNvPr>
          <p:cNvSpPr/>
          <p:nvPr/>
        </p:nvSpPr>
        <p:spPr>
          <a:xfrm>
            <a:off x="661009" y="2375277"/>
            <a:ext cx="7375288" cy="2377382"/>
          </a:xfrm>
          <a:prstGeom prst="roundRect">
            <a:avLst>
              <a:gd name="adj" fmla="val 0"/>
            </a:avLst>
          </a:prstGeom>
          <a:solidFill>
            <a:srgbClr val="E4F8F3"/>
          </a:solidFill>
          <a:ln>
            <a:solidFill>
              <a:srgbClr val="6CB3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 Connect components with the links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########################################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core_cache.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connect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 (core,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100ps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"),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             (cache,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high_network_0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100ps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") )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73434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cache_mem.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connect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 (cache,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low_network_0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100ps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"),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           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memctrl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 "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direct_link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", "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100ps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3434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")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73434"/>
              </a:solidFill>
              <a:latin typeface="Consolas"/>
              <a:cs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37055-5294-1349-849D-222B25C6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 File: </a:t>
            </a:r>
            <a:r>
              <a:rPr lang="en-US" dirty="0"/>
              <a:t>Connect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EEC4F-AE57-8348-BA09-813C2B1866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929277-6CF6-9C4C-8561-482A463640E5}"/>
              </a:ext>
            </a:extLst>
          </p:cNvPr>
          <p:cNvSpPr/>
          <p:nvPr/>
        </p:nvSpPr>
        <p:spPr>
          <a:xfrm>
            <a:off x="7855130" y="2784138"/>
            <a:ext cx="1522549" cy="41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Endpoint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ED0637-1495-3849-BA80-0629B43D1E6F}"/>
              </a:ext>
            </a:extLst>
          </p:cNvPr>
          <p:cNvSpPr/>
          <p:nvPr/>
        </p:nvSpPr>
        <p:spPr>
          <a:xfrm>
            <a:off x="7855130" y="3931739"/>
            <a:ext cx="1522549" cy="41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Endpoint 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58BA85-0C61-D044-B7FF-8AA2B3E5005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729468" y="2990282"/>
            <a:ext cx="2125662" cy="289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D699A3-9838-3C46-85D6-E0764B8232CE}"/>
              </a:ext>
            </a:extLst>
          </p:cNvPr>
          <p:cNvCxnSpPr>
            <a:cxnSpLocks/>
          </p:cNvCxnSpPr>
          <p:nvPr/>
        </p:nvCxnSpPr>
        <p:spPr>
          <a:xfrm flipH="1" flipV="1">
            <a:off x="6007261" y="3825360"/>
            <a:ext cx="1861725" cy="312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ABC90-58ED-4D24-339A-AD404E5261FF}"/>
              </a:ext>
            </a:extLst>
          </p:cNvPr>
          <p:cNvGrpSpPr/>
          <p:nvPr/>
        </p:nvGrpSpPr>
        <p:grpSpPr>
          <a:xfrm>
            <a:off x="10347766" y="2050857"/>
            <a:ext cx="1747777" cy="3107083"/>
            <a:chOff x="10347766" y="2050857"/>
            <a:chExt cx="1747777" cy="310708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44A5823-9DD3-DB24-B888-6BF496023FAB}"/>
                </a:ext>
              </a:extLst>
            </p:cNvPr>
            <p:cNvSpPr/>
            <p:nvPr/>
          </p:nvSpPr>
          <p:spPr>
            <a:xfrm>
              <a:off x="10347766" y="2050857"/>
              <a:ext cx="1747777" cy="3107083"/>
            </a:xfrm>
            <a:prstGeom prst="roundRect">
              <a:avLst>
                <a:gd name="adj" fmla="val 2431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C39573-B8FD-A026-4773-ADAE9D1273F2}"/>
                </a:ext>
              </a:extLst>
            </p:cNvPr>
            <p:cNvGrpSpPr/>
            <p:nvPr/>
          </p:nvGrpSpPr>
          <p:grpSpPr>
            <a:xfrm>
              <a:off x="10512977" y="2438448"/>
              <a:ext cx="1337734" cy="2198091"/>
              <a:chOff x="1303866" y="4233334"/>
              <a:chExt cx="1337734" cy="219809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72D94395-3F6C-C6E5-58DA-F9A61A7D6553}"/>
                  </a:ext>
                </a:extLst>
              </p:cNvPr>
              <p:cNvSpPr/>
              <p:nvPr/>
            </p:nvSpPr>
            <p:spPr>
              <a:xfrm>
                <a:off x="1303867" y="4233334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E841553-0474-E17B-A266-049B840D8E35}"/>
                  </a:ext>
                </a:extLst>
              </p:cNvPr>
              <p:cNvSpPr/>
              <p:nvPr/>
            </p:nvSpPr>
            <p:spPr>
              <a:xfrm>
                <a:off x="1303866" y="5044513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cache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2DD777C-AB2C-4ED3-1F90-C50A1FA5C4F2}"/>
                  </a:ext>
                </a:extLst>
              </p:cNvPr>
              <p:cNvSpPr/>
              <p:nvPr/>
            </p:nvSpPr>
            <p:spPr>
              <a:xfrm>
                <a:off x="1303866" y="5855692"/>
                <a:ext cx="1337733" cy="5757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memctrl</a:t>
                </a:r>
                <a:endParaRPr lang="en-US" dirty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97A4798-4CB0-571F-5CCE-1A058EE2D873}"/>
                  </a:ext>
                </a:extLst>
              </p:cNvPr>
              <p:cNvCxnSpPr>
                <a:stCxn id="12" idx="2"/>
                <a:endCxn id="13" idx="0"/>
              </p:cNvCxnSpPr>
              <p:nvPr/>
            </p:nvCxnSpPr>
            <p:spPr>
              <a:xfrm flipH="1">
                <a:off x="1972733" y="4809067"/>
                <a:ext cx="1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D4D632D-1091-FA69-E166-081BB953BFCE}"/>
                  </a:ext>
                </a:extLst>
              </p:cNvPr>
              <p:cNvCxnSpPr>
                <a:cxnSpLocks/>
                <a:stCxn id="13" idx="2"/>
                <a:endCxn id="14" idx="0"/>
              </p:cNvCxnSpPr>
              <p:nvPr/>
            </p:nvCxnSpPr>
            <p:spPr>
              <a:xfrm>
                <a:off x="1972733" y="5620246"/>
                <a:ext cx="0" cy="235446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508D5D-0B3F-1E5E-D223-D42F40273D05}"/>
                </a:ext>
              </a:extLst>
            </p:cNvPr>
            <p:cNvSpPr/>
            <p:nvPr/>
          </p:nvSpPr>
          <p:spPr>
            <a:xfrm>
              <a:off x="11041695" y="2175973"/>
              <a:ext cx="905586" cy="4572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F5561F-4490-8B0B-86F9-6B0F928B753C}"/>
                </a:ext>
              </a:extLst>
            </p:cNvPr>
            <p:cNvSpPr/>
            <p:nvPr/>
          </p:nvSpPr>
          <p:spPr>
            <a:xfrm>
              <a:off x="10823851" y="4524059"/>
              <a:ext cx="114584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17EB4C-97BB-62C2-9CA6-27601E2F523A}"/>
              </a:ext>
            </a:extLst>
          </p:cNvPr>
          <p:cNvGrpSpPr/>
          <p:nvPr/>
        </p:nvGrpSpPr>
        <p:grpSpPr>
          <a:xfrm>
            <a:off x="661009" y="4839792"/>
            <a:ext cx="6757167" cy="1816998"/>
            <a:chOff x="661009" y="4839792"/>
            <a:chExt cx="6757167" cy="18169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6829A6-2619-C3CA-1A65-876F692509D3}"/>
                </a:ext>
              </a:extLst>
            </p:cNvPr>
            <p:cNvSpPr txBox="1"/>
            <p:nvPr/>
          </p:nvSpPr>
          <p:spPr>
            <a:xfrm>
              <a:off x="661009" y="5430374"/>
              <a:ext cx="675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0080"/>
                  </a:solidFill>
                </a:rPr>
                <a:t>How do I remember the port names?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C2C533C-2FFC-3BC5-9019-F964EC8C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804" y="4839792"/>
              <a:ext cx="959602" cy="1816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SSTInfo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/>
              <a:t>Getting component info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sst</a:t>
            </a:r>
            <a:r>
              <a:rPr lang="en-US" dirty="0"/>
              <a:t>-info: utility to query element libraries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AB7EF-309D-CBD7-D900-F9ED78B146F3}"/>
              </a:ext>
            </a:extLst>
          </p:cNvPr>
          <p:cNvSpPr txBox="1"/>
          <p:nvPr/>
        </p:nvSpPr>
        <p:spPr>
          <a:xfrm>
            <a:off x="393476" y="1765894"/>
            <a:ext cx="11433395" cy="4478149"/>
          </a:xfrm>
          <a:prstGeom prst="rect">
            <a:avLst/>
          </a:prstGeom>
          <a:solidFill>
            <a:srgbClr val="E4F8F3"/>
          </a:solidFill>
          <a:ln w="12700" cap="flat" cmpd="sng" algn="ctr">
            <a:solidFill>
              <a:srgbClr val="6CB313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$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-info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memHierarchy.Cache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PROCESSED 1 .so (SST ELEMENT) FILES FOUND IN DIRECTORY(s) /home/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/build/lib/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sst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Filtering output on Element = “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memHierarchy.Cache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”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================================================================================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ELEMENT LIBRARY 0 =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memHierarchy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()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  Component 2: Cache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     Description: Cache controller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     Parameters (41 total)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       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cache_frequency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: (string) Clock frequency or period with units (Hz or s; SI units OK) [&lt;required&gt;]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       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cache_line_size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: (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uint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) Size of a cache line (aka cache block) in bytes.  [64]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…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     Ports (10 total)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        low_network_0: Port connected to lower level caches (closer to main memory)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…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      Statistics (43 total)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 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TotalEventsReceived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: Total number of events received,  (units = "events") Enable level = 1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B06A9-B36E-2470-8C6F-D2B772502CA3}"/>
              </a:ext>
            </a:extLst>
          </p:cNvPr>
          <p:cNvSpPr txBox="1"/>
          <p:nvPr/>
        </p:nvSpPr>
        <p:spPr>
          <a:xfrm>
            <a:off x="4356427" y="1567929"/>
            <a:ext cx="5371978" cy="338554"/>
          </a:xfrm>
          <a:prstGeom prst="rect">
            <a:avLst/>
          </a:prstGeom>
          <a:gradFill rotWithShape="1">
            <a:gsLst>
              <a:gs pos="0">
                <a:srgbClr val="00ADD0">
                  <a:tint val="65000"/>
                  <a:shade val="92000"/>
                  <a:satMod val="130000"/>
                </a:srgbClr>
              </a:gs>
              <a:gs pos="45000">
                <a:srgbClr val="00ADD0">
                  <a:tint val="60000"/>
                  <a:shade val="99000"/>
                  <a:satMod val="120000"/>
                </a:srgbClr>
              </a:gs>
              <a:gs pos="100000">
                <a:srgbClr val="00ADD0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00ADD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Optionally filter for a specific library and/or component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92C23C-EDDA-3A99-365D-67B5143C27F2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585230" y="1737206"/>
            <a:ext cx="771197" cy="169277"/>
          </a:xfrm>
          <a:prstGeom prst="straightConnector1">
            <a:avLst/>
          </a:prstGeom>
          <a:noFill/>
          <a:ln w="15875" cap="flat" cmpd="sng" algn="ctr">
            <a:solidFill>
              <a:srgbClr val="008E74"/>
            </a:solidFill>
            <a:prstDash val="soli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136C06-0F53-292C-A23C-63E545108780}"/>
              </a:ext>
            </a:extLst>
          </p:cNvPr>
          <p:cNvSpPr txBox="1"/>
          <p:nvPr/>
        </p:nvSpPr>
        <p:spPr>
          <a:xfrm>
            <a:off x="3033851" y="4233361"/>
            <a:ext cx="1176864" cy="338554"/>
          </a:xfrm>
          <a:prstGeom prst="rect">
            <a:avLst/>
          </a:prstGeom>
          <a:gradFill rotWithShape="1">
            <a:gsLst>
              <a:gs pos="0">
                <a:srgbClr val="008E74">
                  <a:tint val="65000"/>
                  <a:shade val="92000"/>
                  <a:satMod val="130000"/>
                </a:srgbClr>
              </a:gs>
              <a:gs pos="45000">
                <a:srgbClr val="008E74">
                  <a:tint val="60000"/>
                  <a:shade val="99000"/>
                  <a:satMod val="120000"/>
                </a:srgbClr>
              </a:gs>
              <a:gs pos="100000">
                <a:srgbClr val="008E74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008E7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Parameter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DDA27-B6CE-508A-A9D5-6256A214FB8B}"/>
              </a:ext>
            </a:extLst>
          </p:cNvPr>
          <p:cNvSpPr txBox="1"/>
          <p:nvPr/>
        </p:nvSpPr>
        <p:spPr>
          <a:xfrm>
            <a:off x="5989875" y="4233361"/>
            <a:ext cx="1083733" cy="338554"/>
          </a:xfrm>
          <a:prstGeom prst="rect">
            <a:avLst/>
          </a:prstGeom>
          <a:gradFill rotWithShape="1">
            <a:gsLst>
              <a:gs pos="0">
                <a:srgbClr val="008E74">
                  <a:tint val="65000"/>
                  <a:shade val="92000"/>
                  <a:satMod val="130000"/>
                </a:srgbClr>
              </a:gs>
              <a:gs pos="45000">
                <a:srgbClr val="008E74">
                  <a:tint val="60000"/>
                  <a:shade val="99000"/>
                  <a:satMod val="120000"/>
                </a:srgbClr>
              </a:gs>
              <a:gs pos="100000">
                <a:srgbClr val="008E74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008E7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Definition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6A148-3DD7-7359-2529-522D45E75CDC}"/>
              </a:ext>
            </a:extLst>
          </p:cNvPr>
          <p:cNvSpPr txBox="1"/>
          <p:nvPr/>
        </p:nvSpPr>
        <p:spPr>
          <a:xfrm>
            <a:off x="10284075" y="4041428"/>
            <a:ext cx="1659467" cy="584775"/>
          </a:xfrm>
          <a:prstGeom prst="rect">
            <a:avLst/>
          </a:prstGeom>
          <a:gradFill rotWithShape="1">
            <a:gsLst>
              <a:gs pos="0">
                <a:srgbClr val="008E74">
                  <a:tint val="65000"/>
                  <a:shade val="92000"/>
                  <a:satMod val="130000"/>
                </a:srgbClr>
              </a:gs>
              <a:gs pos="45000">
                <a:srgbClr val="008E74">
                  <a:tint val="60000"/>
                  <a:shade val="99000"/>
                  <a:satMod val="120000"/>
                </a:srgbClr>
              </a:gs>
              <a:gs pos="100000">
                <a:srgbClr val="008E74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008E7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“REQUIRED” or default value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A4CDFE-0141-A7D5-620F-C4F4E783A03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9591261" y="4038159"/>
            <a:ext cx="692814" cy="295657"/>
          </a:xfrm>
          <a:prstGeom prst="straightConnector1">
            <a:avLst/>
          </a:prstGeom>
          <a:noFill/>
          <a:ln w="15875" cap="flat" cmpd="sng" algn="ctr">
            <a:solidFill>
              <a:srgbClr val="008E74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F5D712-8748-6AB4-24B7-AE0C9A506C2F}"/>
              </a:ext>
            </a:extLst>
          </p:cNvPr>
          <p:cNvCxnSpPr>
            <a:cxnSpLocks/>
          </p:cNvCxnSpPr>
          <p:nvPr/>
        </p:nvCxnSpPr>
        <p:spPr>
          <a:xfrm flipV="1">
            <a:off x="11010609" y="3858350"/>
            <a:ext cx="0" cy="179809"/>
          </a:xfrm>
          <a:prstGeom prst="straightConnector1">
            <a:avLst/>
          </a:prstGeom>
          <a:noFill/>
          <a:ln w="15875" cap="flat" cmpd="sng" algn="ctr">
            <a:solidFill>
              <a:srgbClr val="008E74"/>
            </a:solidFill>
            <a:prstDash val="solid"/>
            <a:tailEnd type="arrow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7E95BC-9792-9445-AB48-7C5C722ACF2B}"/>
              </a:ext>
            </a:extLst>
          </p:cNvPr>
          <p:cNvSpPr txBox="1"/>
          <p:nvPr/>
        </p:nvSpPr>
        <p:spPr>
          <a:xfrm>
            <a:off x="2723876" y="5060220"/>
            <a:ext cx="1236132" cy="338554"/>
          </a:xfrm>
          <a:prstGeom prst="rect">
            <a:avLst/>
          </a:prstGeom>
          <a:gradFill rotWithShape="1">
            <a:gsLst>
              <a:gs pos="0">
                <a:srgbClr val="A92C00">
                  <a:tint val="65000"/>
                  <a:shade val="92000"/>
                  <a:satMod val="130000"/>
                </a:srgbClr>
              </a:gs>
              <a:gs pos="45000">
                <a:srgbClr val="A92C00">
                  <a:tint val="60000"/>
                  <a:shade val="99000"/>
                  <a:satMod val="120000"/>
                </a:srgbClr>
              </a:gs>
              <a:gs pos="100000">
                <a:srgbClr val="A92C00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2C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Port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6A81F6-7C2F-D5CD-0B9E-B728272815FF}"/>
              </a:ext>
            </a:extLst>
          </p:cNvPr>
          <p:cNvSpPr txBox="1"/>
          <p:nvPr/>
        </p:nvSpPr>
        <p:spPr>
          <a:xfrm>
            <a:off x="5837476" y="5110708"/>
            <a:ext cx="1236132" cy="338554"/>
          </a:xfrm>
          <a:prstGeom prst="rect">
            <a:avLst/>
          </a:prstGeom>
          <a:gradFill rotWithShape="1">
            <a:gsLst>
              <a:gs pos="0">
                <a:srgbClr val="A92C00">
                  <a:tint val="65000"/>
                  <a:shade val="92000"/>
                  <a:satMod val="130000"/>
                </a:srgbClr>
              </a:gs>
              <a:gs pos="45000">
                <a:srgbClr val="A92C00">
                  <a:tint val="60000"/>
                  <a:shade val="99000"/>
                  <a:satMod val="120000"/>
                </a:srgbClr>
              </a:gs>
              <a:gs pos="100000">
                <a:srgbClr val="A92C00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A92C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Definition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2CCCE8-EB4E-5E94-D68A-57D7312996F5}"/>
              </a:ext>
            </a:extLst>
          </p:cNvPr>
          <p:cNvCxnSpPr>
            <a:cxnSpLocks/>
          </p:cNvCxnSpPr>
          <p:nvPr/>
        </p:nvCxnSpPr>
        <p:spPr>
          <a:xfrm flipH="1" flipV="1">
            <a:off x="2246243" y="5056951"/>
            <a:ext cx="477633" cy="168101"/>
          </a:xfrm>
          <a:prstGeom prst="straightConnector1">
            <a:avLst/>
          </a:prstGeom>
          <a:noFill/>
          <a:ln w="15875" cap="flat" cmpd="sng" algn="ctr">
            <a:solidFill>
              <a:srgbClr val="7D0D7C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EAE512-B1C0-C775-E095-5DEEF49DD152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396948" y="5054413"/>
            <a:ext cx="440528" cy="225572"/>
          </a:xfrm>
          <a:prstGeom prst="straightConnector1">
            <a:avLst/>
          </a:prstGeom>
          <a:noFill/>
          <a:ln w="15875" cap="flat" cmpd="sng" algn="ctr">
            <a:solidFill>
              <a:srgbClr val="7D0D7C"/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897A91-1AE0-7B9B-65D3-DDB742D1044E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2009393" y="4144063"/>
            <a:ext cx="1024458" cy="258575"/>
          </a:xfrm>
          <a:prstGeom prst="straightConnector1">
            <a:avLst/>
          </a:prstGeom>
          <a:noFill/>
          <a:ln w="15875" cap="flat" cmpd="sng" algn="ctr">
            <a:solidFill>
              <a:srgbClr val="008E74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4CF766-83FE-439E-8F70-85444EB4C8C5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5566547" y="4148924"/>
            <a:ext cx="423328" cy="253714"/>
          </a:xfrm>
          <a:prstGeom prst="straightConnector1">
            <a:avLst/>
          </a:prstGeom>
          <a:noFill/>
          <a:ln w="15875" cap="flat" cmpd="sng" algn="ctr">
            <a:solidFill>
              <a:srgbClr val="008E74"/>
            </a:solidFill>
            <a:prstDash val="soli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9EF21AF-F176-FDDD-F0BC-21F87CEA26B7}"/>
              </a:ext>
            </a:extLst>
          </p:cNvPr>
          <p:cNvSpPr txBox="1"/>
          <p:nvPr/>
        </p:nvSpPr>
        <p:spPr>
          <a:xfrm>
            <a:off x="1370659" y="6208134"/>
            <a:ext cx="887302" cy="338554"/>
          </a:xfrm>
          <a:prstGeom prst="rect">
            <a:avLst/>
          </a:prstGeom>
          <a:gradFill rotWithShape="1">
            <a:gsLst>
              <a:gs pos="0">
                <a:srgbClr val="FFA033">
                  <a:tint val="65000"/>
                  <a:shade val="92000"/>
                  <a:satMod val="130000"/>
                </a:srgbClr>
              </a:gs>
              <a:gs pos="45000">
                <a:srgbClr val="FFA033">
                  <a:tint val="60000"/>
                  <a:shade val="99000"/>
                  <a:satMod val="120000"/>
                </a:srgbClr>
              </a:gs>
              <a:gs pos="100000">
                <a:srgbClr val="FFA033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FFA033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992A6-02F6-4F00-8938-81E0EA6D0C85}"/>
              </a:ext>
            </a:extLst>
          </p:cNvPr>
          <p:cNvSpPr txBox="1"/>
          <p:nvPr/>
        </p:nvSpPr>
        <p:spPr>
          <a:xfrm>
            <a:off x="7816142" y="6208134"/>
            <a:ext cx="887302" cy="338554"/>
          </a:xfrm>
          <a:prstGeom prst="rect">
            <a:avLst/>
          </a:prstGeom>
          <a:gradFill rotWithShape="1">
            <a:gsLst>
              <a:gs pos="0">
                <a:srgbClr val="FFA033">
                  <a:tint val="65000"/>
                  <a:shade val="92000"/>
                  <a:satMod val="130000"/>
                </a:srgbClr>
              </a:gs>
              <a:gs pos="45000">
                <a:srgbClr val="FFA033">
                  <a:tint val="60000"/>
                  <a:shade val="99000"/>
                  <a:satMod val="120000"/>
                </a:srgbClr>
              </a:gs>
              <a:gs pos="100000">
                <a:srgbClr val="FFA033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FFA033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FA4D33-17F6-1987-9539-FEB9B84EA685}"/>
              </a:ext>
            </a:extLst>
          </p:cNvPr>
          <p:cNvSpPr txBox="1"/>
          <p:nvPr/>
        </p:nvSpPr>
        <p:spPr>
          <a:xfrm>
            <a:off x="3681590" y="6230701"/>
            <a:ext cx="1134950" cy="338554"/>
          </a:xfrm>
          <a:prstGeom prst="rect">
            <a:avLst/>
          </a:prstGeom>
          <a:gradFill rotWithShape="1">
            <a:gsLst>
              <a:gs pos="0">
                <a:srgbClr val="FFA033">
                  <a:tint val="65000"/>
                  <a:shade val="92000"/>
                  <a:satMod val="130000"/>
                </a:srgbClr>
              </a:gs>
              <a:gs pos="45000">
                <a:srgbClr val="FFA033">
                  <a:tint val="60000"/>
                  <a:shade val="99000"/>
                  <a:satMod val="120000"/>
                </a:srgbClr>
              </a:gs>
              <a:gs pos="100000">
                <a:srgbClr val="FFA033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FFA033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Definition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F315BA-2071-79D1-A06C-323173DCAF56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4249065" y="6000476"/>
            <a:ext cx="628932" cy="230225"/>
          </a:xfrm>
          <a:prstGeom prst="straightConnector1">
            <a:avLst/>
          </a:prstGeom>
          <a:noFill/>
          <a:ln w="15875" cap="flat" cmpd="sng" algn="ctr">
            <a:solidFill>
              <a:srgbClr val="7D0D7C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29E59B7-A91C-08DC-6ACC-9234F5350E3D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8259793" y="6000476"/>
            <a:ext cx="0" cy="207658"/>
          </a:xfrm>
          <a:prstGeom prst="straightConnector1">
            <a:avLst/>
          </a:prstGeom>
          <a:noFill/>
          <a:ln w="15875" cap="flat" cmpd="sng" algn="ctr">
            <a:solidFill>
              <a:srgbClr val="7D0D7C"/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4EA426-AF90-AA77-A516-D4B9AF645156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1814310" y="6028570"/>
            <a:ext cx="610921" cy="179564"/>
          </a:xfrm>
          <a:prstGeom prst="straightConnector1">
            <a:avLst/>
          </a:prstGeom>
          <a:noFill/>
          <a:ln w="15875" cap="flat" cmpd="sng" algn="ctr">
            <a:solidFill>
              <a:srgbClr val="7D0D7C"/>
            </a:solidFill>
            <a:prstDash val="solid"/>
            <a:tailEnd type="arrow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CB78B81-DC35-FA00-2BD5-A1A72AC002BE}"/>
              </a:ext>
            </a:extLst>
          </p:cNvPr>
          <p:cNvSpPr txBox="1"/>
          <p:nvPr/>
        </p:nvSpPr>
        <p:spPr>
          <a:xfrm>
            <a:off x="10267487" y="6135852"/>
            <a:ext cx="887302" cy="584775"/>
          </a:xfrm>
          <a:prstGeom prst="rect">
            <a:avLst/>
          </a:prstGeom>
          <a:gradFill rotWithShape="1">
            <a:gsLst>
              <a:gs pos="0">
                <a:srgbClr val="FFA033">
                  <a:tint val="65000"/>
                  <a:shade val="92000"/>
                  <a:satMod val="130000"/>
                </a:srgbClr>
              </a:gs>
              <a:gs pos="45000">
                <a:srgbClr val="FFA033">
                  <a:tint val="60000"/>
                  <a:shade val="99000"/>
                  <a:satMod val="120000"/>
                </a:srgbClr>
              </a:gs>
              <a:gs pos="100000">
                <a:srgbClr val="FFA033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FFA033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Enable Level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E2FB51-EFB6-0B54-4E89-35E59030E870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10284075" y="6000476"/>
            <a:ext cx="427063" cy="135376"/>
          </a:xfrm>
          <a:prstGeom prst="straightConnector1">
            <a:avLst/>
          </a:prstGeom>
          <a:noFill/>
          <a:ln w="15875" cap="flat" cmpd="sng" algn="ctr">
            <a:solidFill>
              <a:srgbClr val="7D0D7C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57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SST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Usage: </a:t>
            </a:r>
            <a:r>
              <a:rPr lang="en-US" sz="1800">
                <a:latin typeface="Consolas"/>
                <a:cs typeface="Consolas"/>
              </a:rPr>
              <a:t>sst [options] configFile.py</a:t>
            </a:r>
          </a:p>
          <a:p>
            <a:r>
              <a:rPr lang="en-US"/>
              <a:t>Common options: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0648" y="2204971"/>
          <a:ext cx="10917792" cy="438912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40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2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-h | --help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Print complete list of command line options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711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-v | --verbose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Print information about core runtime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--debug-file &lt;filename&gt;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Send debugging output to specified file (default: sst_output)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onsolas"/>
                          <a:cs typeface="Consolas"/>
                        </a:rPr>
                        <a:t>--partitioner &lt;self | simple | rrobin | linear | </a:t>
                      </a:r>
                      <a:r>
                        <a:rPr lang="en-US" sz="1500" dirty="0" err="1">
                          <a:latin typeface="Consolas"/>
                          <a:cs typeface="Consolas"/>
                        </a:rPr>
                        <a:t>lib.partitioner_name</a:t>
                      </a:r>
                      <a:r>
                        <a:rPr lang="en-US" sz="1500" dirty="0">
                          <a:latin typeface="Consolas"/>
                          <a:cs typeface="Consolas"/>
                        </a:rPr>
                        <a:t>&gt;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Specify the partitioning mechanism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for parallel runs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-n | --num_threads &lt;num&gt;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Specify number of threads per rank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onsolas"/>
                          <a:cs typeface="Consolas"/>
                        </a:rPr>
                        <a:t>--model-options</a:t>
                      </a:r>
                      <a:r>
                        <a:rPr lang="en-US" sz="1500" baseline="0" dirty="0">
                          <a:latin typeface="Consolas"/>
                          <a:cs typeface="Consolas"/>
                        </a:rPr>
                        <a:t> “&lt;args&gt;”</a:t>
                      </a:r>
                      <a:endParaRPr lang="en-US" sz="15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/>
                          <a:cs typeface="Calibri"/>
                        </a:rPr>
                        <a:t>Command line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arguments to send to the Python configuration file.  Any arguments after a final – will be appended to the model-options.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--output-partition &lt;filename&gt;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Write partitioning information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to &lt;filename&gt;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--output-dot &lt;filename&gt;</a:t>
                      </a:r>
                    </a:p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--output-xml &lt;filename&gt;</a:t>
                      </a:r>
                    </a:p>
                    <a:p>
                      <a:r>
                        <a:rPr lang="en-US" sz="1500" dirty="0">
                          <a:latin typeface="Consolas"/>
                          <a:cs typeface="Consolas"/>
                        </a:rPr>
                        <a:t>--output-json &lt;filename&gt;</a:t>
                      </a: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lang="en-US" sz="1600" baseline="0" dirty="0">
                          <a:latin typeface="Calibri"/>
                          <a:cs typeface="Calibri"/>
                        </a:rPr>
                        <a:t> the configuration graph in various formats to &lt;filename&gt;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3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simulation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Launch simulation</a:t>
            </a:r>
          </a:p>
          <a:p>
            <a:endParaRPr lang="en-US" dirty="0"/>
          </a:p>
          <a:p>
            <a:r>
              <a:rPr lang="en-US" dirty="0"/>
              <a:t>Output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probably want more information about what happened though</a:t>
            </a:r>
          </a:p>
          <a:p>
            <a:pPr lvl="1"/>
            <a:r>
              <a:rPr lang="en-US" dirty="0"/>
              <a:t>Enable statistics!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037" y="1564765"/>
            <a:ext cx="803486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 demo_1.py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036" y="2496722"/>
            <a:ext cx="8034867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Simulation is complete, simulated time:  6.80711 us</a:t>
            </a:r>
          </a:p>
        </p:txBody>
      </p:sp>
    </p:spTree>
    <p:extLst>
      <p:ext uri="{BB962C8B-B14F-4D97-AF65-F5344CB8AC3E}">
        <p14:creationId xmlns:p14="http://schemas.microsoft.com/office/powerpoint/2010/main" val="3000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27C4-5A9A-6244-857C-2F3992D9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8010F-C221-5F49-8C48-F963CDC42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B2E72-B24F-C644-AD15-CA28049E87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11049000" cy="50156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Components and </a:t>
            </a:r>
            <a:r>
              <a:rPr lang="en-US" dirty="0" err="1"/>
              <a:t>SubComponents</a:t>
            </a:r>
            <a:r>
              <a:rPr lang="en-US" dirty="0"/>
              <a:t> define statistics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Enable statistics in the configuration file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enableAllStatisticsForAllComponents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enableAllStatisticsForComponentType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(type)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enableAllStatisticsForComponentName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(name)</a:t>
            </a:r>
          </a:p>
          <a:p>
            <a:pPr lvl="1"/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setStatisticLoadLevel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(level)</a:t>
            </a:r>
          </a:p>
          <a:p>
            <a:r>
              <a:rPr lang="en-US" dirty="0"/>
              <a:t>Configure output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setStatisticOutput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sst.output_type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setStatisticOutputOptions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({“option” : “value”, })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2D6B27C-CCC0-BB4B-9A28-FDA3D3DCD6B6}"/>
              </a:ext>
            </a:extLst>
          </p:cNvPr>
          <p:cNvSpPr txBox="1">
            <a:spLocks/>
          </p:cNvSpPr>
          <p:nvPr/>
        </p:nvSpPr>
        <p:spPr>
          <a:xfrm>
            <a:off x="6123154" y="3456492"/>
            <a:ext cx="5611652" cy="8805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18288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System Font Regular"/>
              <a:buChar char="◦"/>
              <a:defRPr sz="24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22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enableStatisticForComponentName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(name, stat)</a:t>
            </a:r>
          </a:p>
          <a:p>
            <a:pPr lvl="1"/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enableStatisticForComponentType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(type, stat)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24570-48BD-CC41-B08C-5F8D115D8C82}"/>
              </a:ext>
            </a:extLst>
          </p:cNvPr>
          <p:cNvSpPr txBox="1"/>
          <p:nvPr/>
        </p:nvSpPr>
        <p:spPr>
          <a:xfrm>
            <a:off x="904626" y="1506201"/>
            <a:ext cx="10785552" cy="156966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/>
                <a:cs typeface="Consolas"/>
              </a:rPr>
              <a:t>$ sst-info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/>
                <a:cs typeface="Consolas"/>
              </a:rPr>
              <a:t>memHierarchy.Cach</a:t>
            </a: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e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    …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Statistics (43 total)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 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TotalEventsReceived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: Total number of events received,  (units = "events") Enable level = 1</a:t>
            </a:r>
          </a:p>
          <a:p>
            <a:r>
              <a:rPr lang="en-US" sz="1500" dirty="0">
                <a:latin typeface="Consolas"/>
                <a:cs typeface="Consolas"/>
              </a:rPr>
              <a:t>         </a:t>
            </a:r>
            <a:r>
              <a:rPr lang="en-US" sz="1500" dirty="0" err="1">
                <a:latin typeface="Consolas"/>
                <a:cs typeface="Consolas"/>
              </a:rPr>
              <a:t>CacheHits</a:t>
            </a:r>
            <a:r>
              <a:rPr lang="en-US" sz="1500" dirty="0">
                <a:latin typeface="Consolas"/>
                <a:cs typeface="Consolas"/>
              </a:rPr>
              <a:t>: Total number of cache hits, (units = count) Enable Level = 1</a:t>
            </a:r>
          </a:p>
          <a:p>
            <a:r>
              <a:rPr lang="en-US" sz="1500" dirty="0">
                <a:latin typeface="Consolas"/>
                <a:cs typeface="Consolas"/>
              </a:rPr>
              <a:t>         </a:t>
            </a:r>
            <a:r>
              <a:rPr lang="en-US" sz="1500" dirty="0" err="1">
                <a:latin typeface="Consolas"/>
                <a:cs typeface="Consolas"/>
              </a:rPr>
              <a:t>latency_GetS_hit</a:t>
            </a:r>
            <a:r>
              <a:rPr lang="en-US" sz="1500" dirty="0">
                <a:latin typeface="Consolas"/>
                <a:cs typeface="Consolas"/>
              </a:rPr>
              <a:t>: Latency for read hits, (units = cycles) Enable level = 1</a:t>
            </a:r>
          </a:p>
        </p:txBody>
      </p:sp>
    </p:spTree>
    <p:extLst>
      <p:ext uri="{BB962C8B-B14F-4D97-AF65-F5344CB8AC3E}">
        <p14:creationId xmlns:p14="http://schemas.microsoft.com/office/powerpoint/2010/main" val="9502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72D7-00C1-C843-A741-5D78F3D4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with statistics enabled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D9DA1-7D07-7349-9E4F-2148306D7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C7296-7B57-4243-B3CF-F8D9B0CF635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Let’s enable statistics for all components</a:t>
            </a:r>
          </a:p>
          <a:p>
            <a:pPr lvl="1"/>
            <a:r>
              <a:rPr lang="en-US" dirty="0"/>
              <a:t>Caches have A LOT of statistics so send the output to a CSV file</a:t>
            </a:r>
          </a:p>
          <a:p>
            <a:pPr lvl="1"/>
            <a:r>
              <a:rPr lang="en-US" dirty="0"/>
              <a:t>Other options: </a:t>
            </a:r>
            <a:r>
              <a:rPr lang="en-US" dirty="0" err="1"/>
              <a:t>sst.statoutput</a:t>
            </a:r>
            <a:r>
              <a:rPr lang="en-US" i="1" dirty="0" err="1"/>
              <a:t>X</a:t>
            </a:r>
            <a:r>
              <a:rPr lang="en-US" dirty="0"/>
              <a:t> where X=</a:t>
            </a:r>
          </a:p>
          <a:p>
            <a:pPr lvl="2"/>
            <a:r>
              <a:rPr lang="en-US" dirty="0"/>
              <a:t>console</a:t>
            </a:r>
          </a:p>
          <a:p>
            <a:pPr lvl="2"/>
            <a:r>
              <a:rPr lang="en-US" dirty="0"/>
              <a:t>json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EDFAD-C7DD-314A-B3BA-366E834D8609}"/>
              </a:ext>
            </a:extLst>
          </p:cNvPr>
          <p:cNvSpPr txBox="1"/>
          <p:nvPr/>
        </p:nvSpPr>
        <p:spPr>
          <a:xfrm>
            <a:off x="685800" y="3760952"/>
            <a:ext cx="9358652" cy="246221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err="1">
                <a:latin typeface="Consolas"/>
                <a:cs typeface="Consolas"/>
              </a:rPr>
              <a:t>sst.setStatisticOutput</a:t>
            </a:r>
            <a:r>
              <a:rPr lang="en-US" sz="2200" dirty="0">
                <a:latin typeface="Consolas"/>
                <a:cs typeface="Consolas"/>
              </a:rPr>
              <a:t>(“</a:t>
            </a:r>
            <a:r>
              <a:rPr lang="en-US" sz="2200" dirty="0" err="1">
                <a:latin typeface="Consolas"/>
                <a:cs typeface="Consolas"/>
              </a:rPr>
              <a:t>sst.statoutputcsv</a:t>
            </a:r>
            <a:r>
              <a:rPr lang="en-US" sz="2200" dirty="0">
                <a:latin typeface="Consolas"/>
                <a:cs typeface="Consolas"/>
              </a:rPr>
              <a:t>”)</a:t>
            </a:r>
          </a:p>
          <a:p>
            <a:endParaRPr lang="en-US" sz="2200" dirty="0">
              <a:latin typeface="Consolas"/>
              <a:cs typeface="Consolas"/>
            </a:endParaRPr>
          </a:p>
          <a:p>
            <a:r>
              <a:rPr lang="en-US" sz="2200" dirty="0" err="1">
                <a:latin typeface="Consolas"/>
                <a:cs typeface="Consolas"/>
              </a:rPr>
              <a:t>sst.setStatisticOutputOptions</a:t>
            </a:r>
            <a:r>
              <a:rPr lang="en-US" sz="2200" dirty="0">
                <a:latin typeface="Consolas"/>
                <a:cs typeface="Consolas"/>
              </a:rPr>
              <a:t>({ “</a:t>
            </a:r>
            <a:r>
              <a:rPr lang="en-US" sz="2200" dirty="0" err="1">
                <a:latin typeface="Consolas"/>
                <a:cs typeface="Consolas"/>
              </a:rPr>
              <a:t>filepath</a:t>
            </a:r>
            <a:r>
              <a:rPr lang="en-US" sz="2200" dirty="0">
                <a:latin typeface="Consolas"/>
                <a:cs typeface="Consolas"/>
              </a:rPr>
              <a:t>” : “</a:t>
            </a:r>
            <a:r>
              <a:rPr lang="en-US" sz="2200" dirty="0" err="1">
                <a:latin typeface="Consolas"/>
                <a:cs typeface="Consolas"/>
              </a:rPr>
              <a:t>stats.csv</a:t>
            </a:r>
            <a:r>
              <a:rPr lang="en-US" sz="2200" dirty="0">
                <a:latin typeface="Consolas"/>
                <a:cs typeface="Consolas"/>
              </a:rPr>
              <a:t>” })</a:t>
            </a:r>
          </a:p>
          <a:p>
            <a:endParaRPr lang="en-US" sz="2200" dirty="0">
              <a:latin typeface="Consolas"/>
              <a:cs typeface="Consolas"/>
            </a:endParaRPr>
          </a:p>
          <a:p>
            <a:r>
              <a:rPr lang="en-US" sz="2200" dirty="0" err="1">
                <a:latin typeface="Consolas"/>
                <a:cs typeface="Consolas"/>
              </a:rPr>
              <a:t>sst.setStatisticLoadLevel</a:t>
            </a:r>
            <a:r>
              <a:rPr lang="en-US" sz="2200" dirty="0">
                <a:latin typeface="Consolas"/>
                <a:cs typeface="Consolas"/>
              </a:rPr>
              <a:t>(5)</a:t>
            </a:r>
          </a:p>
          <a:p>
            <a:endParaRPr lang="en-US" sz="2200" dirty="0">
              <a:latin typeface="Consolas"/>
              <a:cs typeface="Consolas"/>
            </a:endParaRPr>
          </a:p>
          <a:p>
            <a:r>
              <a:rPr lang="en-US" sz="2200" dirty="0" err="1">
                <a:latin typeface="Consolas"/>
                <a:cs typeface="Consolas"/>
              </a:rPr>
              <a:t>sst.enableAllStatisticsForAllComponents</a:t>
            </a:r>
            <a:r>
              <a:rPr lang="en-US" sz="2200" dirty="0">
                <a:latin typeface="Consolas"/>
                <a:cs typeface="Consolas"/>
              </a:rPr>
              <a:t>()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B46BB1F-BBDF-E048-927C-BF2065A2331D}"/>
              </a:ext>
            </a:extLst>
          </p:cNvPr>
          <p:cNvSpPr txBox="1">
            <a:spLocks/>
          </p:cNvSpPr>
          <p:nvPr/>
        </p:nvSpPr>
        <p:spPr>
          <a:xfrm>
            <a:off x="2300421" y="2167679"/>
            <a:ext cx="3064705" cy="13305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18288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System Font Regular"/>
              <a:buChar char="◦"/>
              <a:defRPr sz="24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22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txt</a:t>
            </a:r>
          </a:p>
          <a:p>
            <a:pPr lvl="2"/>
            <a:r>
              <a:rPr lang="en-US" dirty="0"/>
              <a:t>hdf5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Simulation – Add Statistics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 configuration</a:t>
            </a:r>
          </a:p>
          <a:p>
            <a:endParaRPr lang="en-US" dirty="0"/>
          </a:p>
          <a:p>
            <a:r>
              <a:rPr lang="en-US" dirty="0"/>
              <a:t>Add statistics to new configuration</a:t>
            </a:r>
          </a:p>
          <a:p>
            <a:endParaRPr lang="en-US" dirty="0"/>
          </a:p>
          <a:p>
            <a:r>
              <a:rPr lang="en-US" dirty="0"/>
              <a:t>Launch simulation</a:t>
            </a:r>
          </a:p>
          <a:p>
            <a:endParaRPr lang="en-US" dirty="0"/>
          </a:p>
          <a:p>
            <a:r>
              <a:rPr lang="en-US" dirty="0"/>
              <a:t>Take a minute to look at the statistics</a:t>
            </a:r>
          </a:p>
          <a:p>
            <a:pPr lvl="1"/>
            <a:r>
              <a:rPr lang="en-US" dirty="0"/>
              <a:t>Can you calculate the L1 memory bandwidth?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037" y="1564765"/>
            <a:ext cx="803486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cp</a:t>
            </a:r>
            <a:r>
              <a:rPr lang="en-US" dirty="0">
                <a:latin typeface="Consolas"/>
                <a:cs typeface="Consolas"/>
              </a:rPr>
              <a:t> demo_1.py demo_2.py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036" y="2496722"/>
            <a:ext cx="80348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What should you add?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5036" y="3428679"/>
            <a:ext cx="803486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 demo_2.py</a:t>
            </a:r>
          </a:p>
        </p:txBody>
      </p:sp>
    </p:spTree>
    <p:extLst>
      <p:ext uri="{BB962C8B-B14F-4D97-AF65-F5344CB8AC3E}">
        <p14:creationId xmlns:p14="http://schemas.microsoft.com/office/powerpoint/2010/main" val="36919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SST in parallel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SST was designed from the ground up to enable </a:t>
            </a:r>
          </a:p>
          <a:p>
            <a:r>
              <a:rPr lang="en-US" dirty="0"/>
              <a:t>scalable, parallel simulations</a:t>
            </a:r>
          </a:p>
          <a:p>
            <a:r>
              <a:rPr lang="en-US" dirty="0"/>
              <a:t>Components distributed among MPI ranks/threads</a:t>
            </a:r>
          </a:p>
          <a:p>
            <a:pPr lvl="1"/>
            <a:r>
              <a:rPr lang="en-US" dirty="0"/>
              <a:t>Link latency controls synchronization rate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6B98A-8CE6-894D-BB64-0A15B393FD00}"/>
              </a:ext>
            </a:extLst>
          </p:cNvPr>
          <p:cNvGrpSpPr/>
          <p:nvPr/>
        </p:nvGrpSpPr>
        <p:grpSpPr>
          <a:xfrm>
            <a:off x="8045530" y="891955"/>
            <a:ext cx="3820831" cy="5318745"/>
            <a:chOff x="7194517" y="810728"/>
            <a:chExt cx="3820831" cy="5318745"/>
          </a:xfrm>
        </p:grpSpPr>
        <p:sp>
          <p:nvSpPr>
            <p:cNvPr id="5" name="Rectangle 4"/>
            <p:cNvSpPr/>
            <p:nvPr/>
          </p:nvSpPr>
          <p:spPr>
            <a:xfrm>
              <a:off x="7194517" y="810728"/>
              <a:ext cx="3820831" cy="225954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94517" y="3869932"/>
              <a:ext cx="3820831" cy="225954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46205" y="891955"/>
              <a:ext cx="3706703" cy="21044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MPI Rank 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6205" y="3941107"/>
              <a:ext cx="915599" cy="21044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MPI Rank 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76573" y="3941107"/>
              <a:ext cx="915599" cy="210447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MPI Rank 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06941" y="3941107"/>
              <a:ext cx="915599" cy="2104473"/>
            </a:xfrm>
            <a:prstGeom prst="rect">
              <a:avLst/>
            </a:prstGeom>
            <a:solidFill>
              <a:schemeClr val="accent6">
                <a:alpha val="77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MPI Rank 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37309" y="3941107"/>
              <a:ext cx="915599" cy="2104473"/>
            </a:xfrm>
            <a:prstGeom prst="rect">
              <a:avLst/>
            </a:prstGeom>
            <a:solidFill>
              <a:schemeClr val="accent6">
                <a:lumMod val="75000"/>
                <a:alpha val="69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MPI Rank 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61103" y="4014971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91471" y="4014971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21839" y="4014971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52206" y="4014971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61103" y="4882707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91471" y="4882707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1839" y="4882707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52206" y="4882707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Comp7</a:t>
              </a:r>
            </a:p>
          </p:txBody>
        </p:sp>
        <p:cxnSp>
          <p:nvCxnSpPr>
            <p:cNvPr id="20" name="Straight Arrow Connector 19"/>
            <p:cNvCxnSpPr>
              <a:stCxn id="12" idx="3"/>
              <a:endCxn id="13" idx="1"/>
            </p:cNvCxnSpPr>
            <p:nvPr/>
          </p:nvCxnSpPr>
          <p:spPr>
            <a:xfrm>
              <a:off x="8046903" y="4357871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3"/>
              <a:endCxn id="17" idx="1"/>
            </p:cNvCxnSpPr>
            <p:nvPr/>
          </p:nvCxnSpPr>
          <p:spPr>
            <a:xfrm>
              <a:off x="8046903" y="5225607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3"/>
              <a:endCxn id="18" idx="1"/>
            </p:cNvCxnSpPr>
            <p:nvPr/>
          </p:nvCxnSpPr>
          <p:spPr>
            <a:xfrm>
              <a:off x="8977271" y="5225607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3"/>
              <a:endCxn id="19" idx="1"/>
            </p:cNvCxnSpPr>
            <p:nvPr/>
          </p:nvCxnSpPr>
          <p:spPr>
            <a:xfrm>
              <a:off x="9907641" y="5225607"/>
              <a:ext cx="244567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3"/>
              <a:endCxn id="15" idx="1"/>
            </p:cNvCxnSpPr>
            <p:nvPr/>
          </p:nvCxnSpPr>
          <p:spPr>
            <a:xfrm>
              <a:off x="9907641" y="4357871"/>
              <a:ext cx="244567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3"/>
              <a:endCxn id="14" idx="1"/>
            </p:cNvCxnSpPr>
            <p:nvPr/>
          </p:nvCxnSpPr>
          <p:spPr>
            <a:xfrm>
              <a:off x="8977271" y="4357871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2" idx="2"/>
              <a:endCxn id="16" idx="0"/>
            </p:cNvCxnSpPr>
            <p:nvPr/>
          </p:nvCxnSpPr>
          <p:spPr>
            <a:xfrm>
              <a:off x="7704003" y="4700771"/>
              <a:ext cx="0" cy="181936"/>
            </a:xfrm>
            <a:prstGeom prst="straightConnector1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2"/>
              <a:endCxn id="17" idx="0"/>
            </p:cNvCxnSpPr>
            <p:nvPr/>
          </p:nvCxnSpPr>
          <p:spPr>
            <a:xfrm>
              <a:off x="8634371" y="4700771"/>
              <a:ext cx="0" cy="181936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2"/>
              <a:endCxn id="18" idx="0"/>
            </p:cNvCxnSpPr>
            <p:nvPr/>
          </p:nvCxnSpPr>
          <p:spPr>
            <a:xfrm>
              <a:off x="9564739" y="4700771"/>
              <a:ext cx="0" cy="181936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5" idx="2"/>
              <a:endCxn id="19" idx="0"/>
            </p:cNvCxnSpPr>
            <p:nvPr/>
          </p:nvCxnSpPr>
          <p:spPr>
            <a:xfrm>
              <a:off x="10495106" y="4700771"/>
              <a:ext cx="0" cy="181936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361103" y="981942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91471" y="981942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221839" y="981942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152206" y="981942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Comp6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61103" y="1849678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Comp1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91471" y="1849678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Comp3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21839" y="1849678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52206" y="1849678"/>
              <a:ext cx="685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Comp7</a:t>
              </a:r>
            </a:p>
          </p:txBody>
        </p:sp>
        <p:cxnSp>
          <p:nvCxnSpPr>
            <p:cNvPr id="38" name="Straight Arrow Connector 37"/>
            <p:cNvCxnSpPr>
              <a:stCxn id="30" idx="3"/>
              <a:endCxn id="31" idx="1"/>
            </p:cNvCxnSpPr>
            <p:nvPr/>
          </p:nvCxnSpPr>
          <p:spPr>
            <a:xfrm>
              <a:off x="8046903" y="1324842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3"/>
              <a:endCxn id="35" idx="1"/>
            </p:cNvCxnSpPr>
            <p:nvPr/>
          </p:nvCxnSpPr>
          <p:spPr>
            <a:xfrm>
              <a:off x="8046903" y="2192578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5" idx="3"/>
              <a:endCxn id="36" idx="1"/>
            </p:cNvCxnSpPr>
            <p:nvPr/>
          </p:nvCxnSpPr>
          <p:spPr>
            <a:xfrm>
              <a:off x="8977271" y="2192578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3"/>
              <a:endCxn id="37" idx="1"/>
            </p:cNvCxnSpPr>
            <p:nvPr/>
          </p:nvCxnSpPr>
          <p:spPr>
            <a:xfrm>
              <a:off x="9907641" y="2192578"/>
              <a:ext cx="244567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3"/>
              <a:endCxn id="33" idx="1"/>
            </p:cNvCxnSpPr>
            <p:nvPr/>
          </p:nvCxnSpPr>
          <p:spPr>
            <a:xfrm>
              <a:off x="9907641" y="1324842"/>
              <a:ext cx="244567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1" idx="3"/>
              <a:endCxn id="32" idx="1"/>
            </p:cNvCxnSpPr>
            <p:nvPr/>
          </p:nvCxnSpPr>
          <p:spPr>
            <a:xfrm>
              <a:off x="8977271" y="1324842"/>
              <a:ext cx="24456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2"/>
              <a:endCxn id="34" idx="0"/>
            </p:cNvCxnSpPr>
            <p:nvPr/>
          </p:nvCxnSpPr>
          <p:spPr>
            <a:xfrm>
              <a:off x="7704003" y="1667742"/>
              <a:ext cx="0" cy="181936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2"/>
              <a:endCxn id="35" idx="0"/>
            </p:cNvCxnSpPr>
            <p:nvPr/>
          </p:nvCxnSpPr>
          <p:spPr>
            <a:xfrm>
              <a:off x="8634371" y="1667742"/>
              <a:ext cx="0" cy="181936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2"/>
              <a:endCxn id="36" idx="0"/>
            </p:cNvCxnSpPr>
            <p:nvPr/>
          </p:nvCxnSpPr>
          <p:spPr>
            <a:xfrm>
              <a:off x="9564739" y="1667742"/>
              <a:ext cx="0" cy="181936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Up-Down Arrow 46"/>
            <p:cNvSpPr/>
            <p:nvPr/>
          </p:nvSpPr>
          <p:spPr>
            <a:xfrm>
              <a:off x="8793801" y="3070269"/>
              <a:ext cx="596743" cy="799663"/>
            </a:xfrm>
            <a:prstGeom prst="upDownArrow">
              <a:avLst/>
            </a:prstGeom>
            <a:gradFill>
              <a:gsLst>
                <a:gs pos="0">
                  <a:schemeClr val="accent5">
                    <a:tint val="65000"/>
                    <a:shade val="92000"/>
                    <a:satMod val="130000"/>
                  </a:schemeClr>
                </a:gs>
                <a:gs pos="100000">
                  <a:schemeClr val="accent5">
                    <a:tint val="60000"/>
                    <a:shade val="99000"/>
                    <a:satMod val="120000"/>
                    <a:lumMod val="47000"/>
                    <a:lumOff val="53000"/>
                  </a:schemeClr>
                </a:gs>
                <a:gs pos="100000">
                  <a:schemeClr val="accent5">
                    <a:tint val="55000"/>
                    <a:satMod val="140000"/>
                  </a:schemeClr>
                </a:gs>
              </a:gsLst>
            </a:gradFill>
            <a:ln>
              <a:solidFill>
                <a:schemeClr val="accent5">
                  <a:alpha val="3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Straight Arrow Connector 47"/>
            <p:cNvCxnSpPr>
              <a:stCxn id="33" idx="2"/>
              <a:endCxn id="37" idx="0"/>
            </p:cNvCxnSpPr>
            <p:nvPr/>
          </p:nvCxnSpPr>
          <p:spPr>
            <a:xfrm>
              <a:off x="10495106" y="1667742"/>
              <a:ext cx="0" cy="181936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907579" y="3293997"/>
              <a:ext cx="2348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Same configuration file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F1A18DD-C485-6F43-B4DF-125C58FD8C98}"/>
              </a:ext>
            </a:extLst>
          </p:cNvPr>
          <p:cNvSpPr txBox="1"/>
          <p:nvPr/>
        </p:nvSpPr>
        <p:spPr>
          <a:xfrm>
            <a:off x="987657" y="3470100"/>
            <a:ext cx="5508204" cy="286232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/>
                <a:cs typeface="Consolas"/>
              </a:rPr>
              <a:t># Two ranks</a:t>
            </a:r>
          </a:p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mpirun</a:t>
            </a:r>
            <a:r>
              <a:rPr lang="en-US" dirty="0">
                <a:latin typeface="Consolas"/>
                <a:cs typeface="Consolas"/>
              </a:rPr>
              <a:t> –np 2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 demo1.py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/>
                <a:cs typeface="Consolas"/>
              </a:rPr>
              <a:t># Two threads</a:t>
            </a:r>
          </a:p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 –n 2 demo1.py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/>
                <a:cs typeface="Consolas"/>
              </a:rPr>
              <a:t># Two ranks with two threads each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/>
                <a:cs typeface="Consolas"/>
              </a:rPr>
              <a:t># This will give a warning since we only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/>
                <a:cs typeface="Consolas"/>
              </a:rPr>
              <a:t># have 3 components across 4 ranks/threads</a:t>
            </a:r>
          </a:p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mpirun</a:t>
            </a:r>
            <a:r>
              <a:rPr lang="en-US" dirty="0">
                <a:latin typeface="Consolas"/>
                <a:cs typeface="Consolas"/>
              </a:rPr>
              <a:t> –np 2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 –n 2 demo1.py</a:t>
            </a:r>
          </a:p>
        </p:txBody>
      </p:sp>
    </p:spTree>
    <p:extLst>
      <p:ext uri="{BB962C8B-B14F-4D97-AF65-F5344CB8AC3E}">
        <p14:creationId xmlns:p14="http://schemas.microsoft.com/office/powerpoint/2010/main" val="24222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44ED-F15F-1C4F-98BA-D2C0C53DB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Tour of SST Elements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524E4-A33D-6D41-9D68-2F47691216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1E1D-E2C1-E24C-AA4E-47F61160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Element Libraries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DC39B-0FE8-A94D-A516-00365B5DE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3270B-ABA0-CD48-BAF6-82CEBD9F1A0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Elements are libraries of related components</a:t>
            </a:r>
          </a:p>
          <a:p>
            <a:pPr lvl="1"/>
            <a:r>
              <a:rPr lang="en-US" dirty="0"/>
              <a:t>Elements must be </a:t>
            </a:r>
            <a:r>
              <a:rPr lang="en-US" i="1" dirty="0">
                <a:solidFill>
                  <a:schemeClr val="accent6"/>
                </a:solidFill>
              </a:rPr>
              <a:t>registered</a:t>
            </a:r>
            <a:r>
              <a:rPr lang="en-US" dirty="0"/>
              <a:t> with the SST core</a:t>
            </a:r>
          </a:p>
          <a:p>
            <a:pPr lvl="2"/>
            <a:r>
              <a:rPr lang="en-US" dirty="0"/>
              <a:t>Tells SST where to find this set of components</a:t>
            </a:r>
          </a:p>
          <a:p>
            <a:pPr lvl="2"/>
            <a:r>
              <a:rPr lang="en-US" dirty="0"/>
              <a:t>Includes information on parameters and statistics for each component</a:t>
            </a:r>
          </a:p>
          <a:p>
            <a:r>
              <a:rPr lang="en-US" dirty="0">
                <a:solidFill>
                  <a:schemeClr val="accent6"/>
                </a:solidFill>
              </a:rPr>
              <a:t>SST provides a set of element libraries</a:t>
            </a:r>
          </a:p>
          <a:p>
            <a:pPr lvl="1"/>
            <a:r>
              <a:rPr lang="en-US" dirty="0"/>
              <a:t>Processor, network, memory, etc.</a:t>
            </a:r>
          </a:p>
          <a:p>
            <a:pPr lvl="1"/>
            <a:r>
              <a:rPr lang="en-US" dirty="0"/>
              <a:t>Tested for interoperability within and across libraries</a:t>
            </a:r>
          </a:p>
          <a:p>
            <a:pPr lvl="1"/>
            <a:r>
              <a:rPr lang="en-US" dirty="0"/>
              <a:t>Many are compatible with external “components” such as </a:t>
            </a:r>
            <a:r>
              <a:rPr lang="en-US" dirty="0" err="1"/>
              <a:t>Ramulator</a:t>
            </a:r>
            <a:r>
              <a:rPr lang="en-US" dirty="0"/>
              <a:t> and Spike</a:t>
            </a:r>
          </a:p>
          <a:p>
            <a:r>
              <a:rPr lang="en-US" dirty="0">
                <a:solidFill>
                  <a:schemeClr val="accent6"/>
                </a:solidFill>
              </a:rPr>
              <a:t>You can also register your own elements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hlinkClick r:id="rId2"/>
              </a:rPr>
              <a:t>https://github.com/sstsimulator/sst-external-element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A2B14786-5B79-3441-818B-0FB870492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250972">
            <a:off x="9866344" y="1060486"/>
            <a:ext cx="1450910" cy="14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Free Stock Photo 11960 Heap of colorful wooden kids building blocks | freeimageslive">
            <a:extLst>
              <a:ext uri="{FF2B5EF4-FFF2-40B4-BE49-F238E27FC236}">
                <a16:creationId xmlns:a16="http://schemas.microsoft.com/office/drawing/2014/main" id="{477C18AA-BC3E-CA44-BECD-EE3A899C7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299"/>
          <a:stretch/>
        </p:blipFill>
        <p:spPr>
          <a:xfrm>
            <a:off x="7929507" y="3429000"/>
            <a:ext cx="4262493" cy="3057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E3BEC7-C8F1-584E-B85D-77DBCF168DBE}"/>
              </a:ext>
            </a:extLst>
          </p:cNvPr>
          <p:cNvSpPr/>
          <p:nvPr/>
        </p:nvSpPr>
        <p:spPr>
          <a:xfrm>
            <a:off x="495763" y="3409043"/>
            <a:ext cx="10070637" cy="2268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C9FF4-A23E-5947-853A-09DE391C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Interoperability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EBB6A-AF59-A246-8733-5597CDCCE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FF8A7-88CA-C449-A161-8D3073460E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10909300" cy="4910091"/>
          </a:xfrm>
        </p:spPr>
        <p:txBody>
          <a:bodyPr>
            <a:normAutofit/>
          </a:bodyPr>
          <a:lstStyle/>
          <a:p>
            <a:r>
              <a:rPr lang="en-US" dirty="0"/>
              <a:t>There is a rich selection of open-source simulators</a:t>
            </a:r>
          </a:p>
          <a:p>
            <a:r>
              <a:rPr lang="en-US" dirty="0"/>
              <a:t>But not a solid ecosystem for modeling systems</a:t>
            </a:r>
          </a:p>
          <a:p>
            <a:pPr lvl="1"/>
            <a:r>
              <a:rPr lang="en-US" dirty="0"/>
              <a:t>Tightly-entangled components make modifications complex</a:t>
            </a:r>
          </a:p>
          <a:p>
            <a:pPr lvl="2"/>
            <a:r>
              <a:rPr lang="en-US" dirty="0"/>
              <a:t>E.g., assumptions about caching or address mapping are pervasive</a:t>
            </a:r>
          </a:p>
          <a:p>
            <a:pPr lvl="1"/>
            <a:r>
              <a:rPr lang="en-US" dirty="0"/>
              <a:t>Most simulator integrations are ad-hoc, not lasting</a:t>
            </a:r>
          </a:p>
          <a:p>
            <a:pPr lvl="1"/>
            <a:r>
              <a:rPr lang="en-US" dirty="0"/>
              <a:t>Significant performance problems with tying many simulators together</a:t>
            </a:r>
          </a:p>
          <a:p>
            <a:r>
              <a:rPr lang="en-US" dirty="0"/>
              <a:t>Wants:</a:t>
            </a:r>
          </a:p>
          <a:p>
            <a:pPr lvl="1"/>
            <a:r>
              <a:rPr lang="en-US" dirty="0"/>
              <a:t>Enable “mix-and-match” of existing models to create custom systems</a:t>
            </a:r>
          </a:p>
          <a:p>
            <a:pPr lvl="1"/>
            <a:r>
              <a:rPr lang="en-US" dirty="0"/>
              <a:t>Encourage disentangled models with clean interfaces for swapping functionality</a:t>
            </a:r>
          </a:p>
          <a:p>
            <a:pPr lvl="2"/>
            <a:r>
              <a:rPr lang="en-US" dirty="0"/>
              <a:t>Bricks not buildings</a:t>
            </a:r>
          </a:p>
          <a:p>
            <a:pPr lvl="1"/>
            <a:r>
              <a:rPr lang="en-US" dirty="0"/>
              <a:t>Low effort, high performance parallel simulation 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Continuous path from low-fidelity/fast modeling to high-fidelity/slow models</a:t>
            </a:r>
          </a:p>
        </p:txBody>
      </p:sp>
    </p:spTree>
    <p:extLst>
      <p:ext uri="{BB962C8B-B14F-4D97-AF65-F5344CB8AC3E}">
        <p14:creationId xmlns:p14="http://schemas.microsoft.com/office/powerpoint/2010/main" val="28728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31F6-4BF3-0046-ACB1-20293F2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 few) SST 13.1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9E064-C0F8-0043-8AFF-3FBCAE4F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5F21B4-9AA6-AF4A-BAFC-8DB933F4F4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11049000" cy="5487034"/>
          </a:xfrm>
        </p:spPr>
        <p:txBody>
          <a:bodyPr numCol="2">
            <a:no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Processors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Ariel</a:t>
            </a:r>
            <a:r>
              <a:rPr lang="en-US" sz="1700" dirty="0">
                <a:solidFill>
                  <a:schemeClr val="tx1"/>
                </a:solidFill>
              </a:rPr>
              <a:t> – PIN-based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Prospero</a:t>
            </a:r>
            <a:r>
              <a:rPr lang="en-US" sz="1700" dirty="0">
                <a:solidFill>
                  <a:schemeClr val="tx1"/>
                </a:solidFill>
              </a:rPr>
              <a:t> – trace execution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Miranda</a:t>
            </a:r>
            <a:r>
              <a:rPr lang="en-US" sz="1700" dirty="0">
                <a:solidFill>
                  <a:schemeClr val="tx1"/>
                </a:solidFill>
              </a:rPr>
              <a:t> – pattern generator</a:t>
            </a:r>
          </a:p>
          <a:p>
            <a:pPr lvl="1"/>
            <a:r>
              <a:rPr lang="en-US" sz="1700" b="1" dirty="0" err="1">
                <a:solidFill>
                  <a:schemeClr val="tx1"/>
                </a:solidFill>
              </a:rPr>
              <a:t>Vanadis</a:t>
            </a:r>
            <a:r>
              <a:rPr lang="en-US" sz="1700" dirty="0">
                <a:solidFill>
                  <a:schemeClr val="tx1"/>
                </a:solidFill>
              </a:rPr>
              <a:t> – MIPS32 and RV64 pipeline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GeNSA</a:t>
            </a:r>
            <a:r>
              <a:rPr lang="en-US" sz="1700" dirty="0">
                <a:solidFill>
                  <a:schemeClr val="tx1"/>
                </a:solidFill>
              </a:rPr>
              <a:t> – Spiking temporal processing unit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Osseous – RTL simulation</a:t>
            </a:r>
          </a:p>
          <a:p>
            <a:r>
              <a:rPr lang="en-US" sz="1700" dirty="0">
                <a:solidFill>
                  <a:schemeClr val="tx1"/>
                </a:solidFill>
              </a:rPr>
              <a:t>Memory Subsystem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MemHierarchy</a:t>
            </a:r>
            <a:r>
              <a:rPr lang="en-US" sz="1700" dirty="0">
                <a:solidFill>
                  <a:schemeClr val="tx1"/>
                </a:solidFill>
              </a:rPr>
              <a:t> – caches, directory, memory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CacheTracer</a:t>
            </a:r>
            <a:r>
              <a:rPr lang="en-US" sz="1700" dirty="0">
                <a:solidFill>
                  <a:schemeClr val="tx1"/>
                </a:solidFill>
              </a:rPr>
              <a:t> – cache tracing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Cassini – cache </a:t>
            </a:r>
            <a:r>
              <a:rPr lang="en-US" sz="1700" dirty="0" err="1">
                <a:solidFill>
                  <a:schemeClr val="tx1"/>
                </a:solidFill>
              </a:rPr>
              <a:t>prefetchers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CramSim</a:t>
            </a:r>
            <a:r>
              <a:rPr lang="en-US" sz="1700" dirty="0">
                <a:solidFill>
                  <a:schemeClr val="tx1"/>
                </a:solidFill>
              </a:rPr>
              <a:t> – DDR, HBM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Messier – NVM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Samba – TLB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VaultSim</a:t>
            </a:r>
            <a:r>
              <a:rPr lang="en-US" sz="1700" dirty="0">
                <a:solidFill>
                  <a:schemeClr val="tx1"/>
                </a:solidFill>
              </a:rPr>
              <a:t> – vaulted stacked memory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Network drivers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Ember</a:t>
            </a:r>
            <a:r>
              <a:rPr lang="en-US" sz="1700" dirty="0">
                <a:solidFill>
                  <a:schemeClr val="tx1"/>
                </a:solidFill>
              </a:rPr>
              <a:t> – communication patterns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Firefly</a:t>
            </a:r>
            <a:r>
              <a:rPr lang="en-US" sz="1700" dirty="0">
                <a:solidFill>
                  <a:schemeClr val="tx1"/>
                </a:solidFill>
              </a:rPr>
              <a:t> – communication protocols 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Hermes</a:t>
            </a:r>
            <a:r>
              <a:rPr lang="en-US" sz="1700" dirty="0">
                <a:solidFill>
                  <a:schemeClr val="tx1"/>
                </a:solidFill>
              </a:rPr>
              <a:t> – MPI-like driver interface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Zodiac – trace based driver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Thornhill – memory models for Ember</a:t>
            </a:r>
          </a:p>
          <a:p>
            <a:r>
              <a:rPr lang="en-US" sz="1700" dirty="0">
                <a:solidFill>
                  <a:schemeClr val="tx1"/>
                </a:solidFill>
              </a:rPr>
              <a:t>Networks/</a:t>
            </a:r>
            <a:r>
              <a:rPr lang="en-US" sz="1700" dirty="0" err="1">
                <a:solidFill>
                  <a:schemeClr val="tx1"/>
                </a:solidFill>
              </a:rPr>
              <a:t>NoCs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Merlin</a:t>
            </a:r>
            <a:r>
              <a:rPr lang="en-US" sz="1700" dirty="0">
                <a:solidFill>
                  <a:schemeClr val="tx1"/>
                </a:solidFill>
              </a:rPr>
              <a:t> – flexible network modeling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Kingsley</a:t>
            </a:r>
            <a:r>
              <a:rPr lang="en-US" sz="1700" dirty="0">
                <a:solidFill>
                  <a:schemeClr val="tx1"/>
                </a:solidFill>
              </a:rPr>
              <a:t> – mesh </a:t>
            </a:r>
            <a:r>
              <a:rPr lang="en-US" sz="1700" dirty="0" err="1">
                <a:solidFill>
                  <a:schemeClr val="tx1"/>
                </a:solidFill>
              </a:rPr>
              <a:t>NoC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Shogun – crossbar </a:t>
            </a:r>
            <a:r>
              <a:rPr lang="en-US" sz="1700" dirty="0" err="1">
                <a:solidFill>
                  <a:schemeClr val="tx1"/>
                </a:solidFill>
              </a:rPr>
              <a:t>NoC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Accelerators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Balar</a:t>
            </a:r>
            <a:r>
              <a:rPr lang="en-US" sz="1700" dirty="0">
                <a:solidFill>
                  <a:schemeClr val="tx1"/>
                </a:solidFill>
              </a:rPr>
              <a:t> – GPGPU-Sim interface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Llyr – spatial compute</a:t>
            </a:r>
          </a:p>
          <a:p>
            <a:r>
              <a:rPr lang="en-US" sz="1700" dirty="0">
                <a:solidFill>
                  <a:schemeClr val="tx1"/>
                </a:solidFill>
              </a:rPr>
              <a:t>Others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sst</a:t>
            </a:r>
            <a:r>
              <a:rPr lang="en-US" sz="1700" dirty="0">
                <a:solidFill>
                  <a:schemeClr val="tx1"/>
                </a:solidFill>
              </a:rPr>
              <a:t>-macro → Mercury 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simpleElementExample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simpleSimulation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13001-D739-736B-D855-900B53FAC823}"/>
              </a:ext>
            </a:extLst>
          </p:cNvPr>
          <p:cNvSpPr/>
          <p:nvPr/>
        </p:nvSpPr>
        <p:spPr>
          <a:xfrm>
            <a:off x="647700" y="2626657"/>
            <a:ext cx="4749053" cy="6364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6B806-C86F-AE02-3651-B915A209913E}"/>
              </a:ext>
            </a:extLst>
          </p:cNvPr>
          <p:cNvSpPr/>
          <p:nvPr/>
        </p:nvSpPr>
        <p:spPr>
          <a:xfrm>
            <a:off x="641838" y="3853226"/>
            <a:ext cx="4856629" cy="19917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EB717-EAA9-2A3A-362A-71F25A9E3C83}"/>
              </a:ext>
            </a:extLst>
          </p:cNvPr>
          <p:cNvSpPr/>
          <p:nvPr/>
        </p:nvSpPr>
        <p:spPr>
          <a:xfrm>
            <a:off x="6002733" y="2303929"/>
            <a:ext cx="4856629" cy="6364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F749F-C9CA-E659-BBC0-0FF68C1BE33F}"/>
              </a:ext>
            </a:extLst>
          </p:cNvPr>
          <p:cNvSpPr/>
          <p:nvPr/>
        </p:nvSpPr>
        <p:spPr>
          <a:xfrm>
            <a:off x="6002732" y="5307105"/>
            <a:ext cx="4856629" cy="12896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B0A7-9D83-F90F-C83E-7FADF22FCBE2}"/>
              </a:ext>
            </a:extLst>
          </p:cNvPr>
          <p:cNvSpPr/>
          <p:nvPr/>
        </p:nvSpPr>
        <p:spPr>
          <a:xfrm>
            <a:off x="6002731" y="4312023"/>
            <a:ext cx="4856629" cy="9214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D70291-0439-A9AF-F976-493106E00C7D}"/>
              </a:ext>
            </a:extLst>
          </p:cNvPr>
          <p:cNvSpPr/>
          <p:nvPr/>
        </p:nvSpPr>
        <p:spPr>
          <a:xfrm>
            <a:off x="6096000" y="3927697"/>
            <a:ext cx="4856629" cy="3106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9D6B0-A1EA-E949-927B-899717097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DB51-FFB2-E44B-8817-24CAAE2A1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u="sng" dirty="0"/>
              <a:t>Elements:</a:t>
            </a:r>
          </a:p>
          <a:p>
            <a:r>
              <a:rPr lang="en-US" dirty="0"/>
              <a:t>Ariel</a:t>
            </a:r>
          </a:p>
          <a:p>
            <a:r>
              <a:rPr lang="en-US" dirty="0"/>
              <a:t>Prospero</a:t>
            </a:r>
          </a:p>
          <a:p>
            <a:r>
              <a:rPr lang="en-US" dirty="0"/>
              <a:t>Miranda</a:t>
            </a:r>
          </a:p>
          <a:p>
            <a:r>
              <a:rPr lang="en-US" dirty="0" err="1"/>
              <a:t>Vanadis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genda Presentation Template">
            <a:extLst>
              <a:ext uri="{FF2B5EF4-FFF2-40B4-BE49-F238E27FC236}">
                <a16:creationId xmlns:a16="http://schemas.microsoft.com/office/drawing/2014/main" id="{6F1F2116-1535-F5B0-D489-C1BD721F7040}"/>
              </a:ext>
            </a:extLst>
          </p:cNvPr>
          <p:cNvSpPr txBox="1"/>
          <p:nvPr/>
        </p:nvSpPr>
        <p:spPr>
          <a:xfrm>
            <a:off x="664464" y="2256971"/>
            <a:ext cx="2998044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+mj-lt"/>
              </a:rPr>
              <a:t>Processor Models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9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7107767" cy="4910091"/>
          </a:xfrm>
        </p:spPr>
        <p:txBody>
          <a:bodyPr/>
          <a:lstStyle/>
          <a:p>
            <a:pPr algn="l"/>
            <a:r>
              <a:rPr lang="en-US" dirty="0"/>
              <a:t>Lightweight processor core model </a:t>
            </a:r>
            <a:endParaRPr lang="en-US" sz="1200" dirty="0"/>
          </a:p>
          <a:p>
            <a:pPr algn="l"/>
            <a:r>
              <a:rPr lang="en-US" dirty="0"/>
              <a:t>Uses Intel’s PIN tools and XED decoders to analyze binaries</a:t>
            </a:r>
          </a:p>
          <a:p>
            <a:pPr lvl="1" algn="l"/>
            <a:r>
              <a:rPr lang="en-US" dirty="0"/>
              <a:t>Runs x86, x86-64, SSE/AVX, etc. binaries</a:t>
            </a:r>
          </a:p>
          <a:p>
            <a:pPr lvl="1" algn="l"/>
            <a:r>
              <a:rPr lang="en-US" dirty="0"/>
              <a:t>Supports fixed thread count parallelism (OpenMP, Qthreads, etc.)</a:t>
            </a:r>
            <a:endParaRPr lang="en-US" sz="1200" dirty="0"/>
          </a:p>
          <a:p>
            <a:pPr algn="l"/>
            <a:r>
              <a:rPr lang="en-US" dirty="0"/>
              <a:t>Passes instructions to virtual core in SST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532DB93-0021-E422-C8B4-732CD2BD47C6}"/>
              </a:ext>
            </a:extLst>
          </p:cNvPr>
          <p:cNvSpPr/>
          <p:nvPr/>
        </p:nvSpPr>
        <p:spPr>
          <a:xfrm>
            <a:off x="8516152" y="1353940"/>
            <a:ext cx="1846343" cy="1198365"/>
          </a:xfrm>
          <a:prstGeom prst="roundRect">
            <a:avLst>
              <a:gd name="adj" fmla="val 9131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Ariel: </a:t>
            </a:r>
            <a:r>
              <a:rPr lang="en-US" dirty="0"/>
              <a:t>PIN-based processor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AAE0CE39-D954-4045-A44E-9075A3471F37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BBB69645-7F8D-EC42-8359-1FFAE39DDD71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EA0A645A-3967-0344-B34F-EA74A8C196F5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03B4854D-7EDD-A64F-BFA7-6FE704DDE06F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3" name="Snip and Round Single Corner Rectangle 12">
            <a:extLst>
              <a:ext uri="{FF2B5EF4-FFF2-40B4-BE49-F238E27FC236}">
                <a16:creationId xmlns:a16="http://schemas.microsoft.com/office/drawing/2014/main" id="{FF210CEB-A592-AB4E-81C9-E57D007861D9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ED7D37F-A473-27E6-54E3-A64D7791388B}"/>
              </a:ext>
            </a:extLst>
          </p:cNvPr>
          <p:cNvSpPr/>
          <p:nvPr/>
        </p:nvSpPr>
        <p:spPr>
          <a:xfrm>
            <a:off x="8620511" y="1484331"/>
            <a:ext cx="1659467" cy="56104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x86 Binary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F7B907E-CCAD-FCB0-EACD-0615BDCC7490}"/>
              </a:ext>
            </a:extLst>
          </p:cNvPr>
          <p:cNvSpPr/>
          <p:nvPr/>
        </p:nvSpPr>
        <p:spPr>
          <a:xfrm>
            <a:off x="7552268" y="3265766"/>
            <a:ext cx="3770488" cy="1010277"/>
          </a:xfrm>
          <a:prstGeom prst="roundRect">
            <a:avLst>
              <a:gd name="adj" fmla="val 9963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Ariel CPU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2748D5E-C488-669A-AE79-03C560C350FC}"/>
              </a:ext>
            </a:extLst>
          </p:cNvPr>
          <p:cNvSpPr/>
          <p:nvPr/>
        </p:nvSpPr>
        <p:spPr>
          <a:xfrm>
            <a:off x="7694178" y="3768185"/>
            <a:ext cx="799396" cy="406474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3DC6A1B-608C-590A-1140-8B1B856EC4BE}"/>
              </a:ext>
            </a:extLst>
          </p:cNvPr>
          <p:cNvSpPr/>
          <p:nvPr/>
        </p:nvSpPr>
        <p:spPr>
          <a:xfrm>
            <a:off x="9458004" y="3754941"/>
            <a:ext cx="799396" cy="406474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75870F0-9A8F-2EF9-F952-B92962B06C09}"/>
              </a:ext>
            </a:extLst>
          </p:cNvPr>
          <p:cNvSpPr/>
          <p:nvPr/>
        </p:nvSpPr>
        <p:spPr>
          <a:xfrm>
            <a:off x="10339917" y="3754941"/>
            <a:ext cx="799396" cy="406474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CE920FC-79BE-68E3-1C60-8EE00413A2AD}"/>
              </a:ext>
            </a:extLst>
          </p:cNvPr>
          <p:cNvSpPr/>
          <p:nvPr/>
        </p:nvSpPr>
        <p:spPr>
          <a:xfrm>
            <a:off x="8576091" y="3768185"/>
            <a:ext cx="799396" cy="406474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75EFA3-13EB-466B-67A5-8DD40F2DE847}"/>
              </a:ext>
            </a:extLst>
          </p:cNvPr>
          <p:cNvCxnSpPr>
            <a:cxnSpLocks/>
          </p:cNvCxnSpPr>
          <p:nvPr/>
        </p:nvCxnSpPr>
        <p:spPr>
          <a:xfrm flipH="1">
            <a:off x="7552268" y="3027457"/>
            <a:ext cx="454413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3AE618-F3C1-4DEB-D78E-2F525BA91C12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9437512" y="2552305"/>
            <a:ext cx="1812" cy="71346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D9683D-4BCF-BC61-2796-9620E280B652}"/>
              </a:ext>
            </a:extLst>
          </p:cNvPr>
          <p:cNvSpPr txBox="1"/>
          <p:nvPr/>
        </p:nvSpPr>
        <p:spPr>
          <a:xfrm>
            <a:off x="9437512" y="2597799"/>
            <a:ext cx="1104499" cy="49586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algn="ctr"/>
            <a:r>
              <a:rPr lang="en-US" dirty="0"/>
              <a:t>Instruction </a:t>
            </a:r>
          </a:p>
          <a:p>
            <a:pPr algn="ctr"/>
            <a:r>
              <a:rPr lang="en-US" dirty="0"/>
              <a:t>trace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4D5EDD-13EB-EB77-24B7-B56DDCD4B9AA}"/>
              </a:ext>
            </a:extLst>
          </p:cNvPr>
          <p:cNvSpPr txBox="1"/>
          <p:nvPr/>
        </p:nvSpPr>
        <p:spPr>
          <a:xfrm>
            <a:off x="11327760" y="3559631"/>
            <a:ext cx="799397" cy="49586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dirty="0"/>
              <a:t>SST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76E278-6C99-69B7-33FB-B4C583AD3C1C}"/>
              </a:ext>
            </a:extLst>
          </p:cNvPr>
          <p:cNvSpPr txBox="1"/>
          <p:nvPr/>
        </p:nvSpPr>
        <p:spPr>
          <a:xfrm>
            <a:off x="11297001" y="1837667"/>
            <a:ext cx="799397" cy="49586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dirty="0"/>
              <a:t>Binary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8499390-E7C9-4C4D-85F6-980D3380E016}"/>
              </a:ext>
            </a:extLst>
          </p:cNvPr>
          <p:cNvSpPr/>
          <p:nvPr/>
        </p:nvSpPr>
        <p:spPr>
          <a:xfrm>
            <a:off x="9708443" y="460342"/>
            <a:ext cx="2215907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ariel.ariel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8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Ariel: </a:t>
            </a:r>
            <a:r>
              <a:rPr lang="en-US" dirty="0"/>
              <a:t>Details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Pintool communicates with Ariel via shared memory IPC</a:t>
            </a:r>
          </a:p>
          <a:p>
            <a:pPr lvl="1"/>
            <a:r>
              <a:rPr lang="en-US" dirty="0"/>
              <a:t>Per-thread FIFO of instructions from pintool to Ariel’s virtual cores</a:t>
            </a:r>
          </a:p>
          <a:p>
            <a:pPr lvl="1"/>
            <a:r>
              <a:rPr lang="en-US" dirty="0"/>
              <a:t>Backpressure on FIFO halts the binary’s execution</a:t>
            </a:r>
          </a:p>
          <a:p>
            <a:r>
              <a:rPr lang="en-US" dirty="0"/>
              <a:t>Ariel’s virtual cores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Memory instruction oriented:</a:t>
            </a:r>
            <a:r>
              <a:rPr lang="en-US" dirty="0"/>
              <a:t> execute memory instructions; other ins. single cycle no-ops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Clocked:</a:t>
            </a:r>
            <a:r>
              <a:rPr lang="en-US" dirty="0"/>
              <a:t> Reads instruction stream in chunks but processes on clock</a:t>
            </a:r>
          </a:p>
          <a:p>
            <a:pPr lvl="1"/>
            <a:r>
              <a:rPr lang="en-US" dirty="0"/>
              <a:t>Does </a:t>
            </a:r>
            <a:r>
              <a:rPr lang="en-US" i="1" dirty="0"/>
              <a:t>not</a:t>
            </a:r>
            <a:r>
              <a:rPr lang="en-US" dirty="0"/>
              <a:t> maintain dependence order or register locations</a:t>
            </a:r>
          </a:p>
          <a:p>
            <a:pPr lvl="1"/>
            <a:r>
              <a:rPr lang="en-US" dirty="0"/>
              <a:t>Can map virtual-to-physical addresses internally or use external component</a:t>
            </a:r>
          </a:p>
          <a:p>
            <a:r>
              <a:rPr lang="en-US" dirty="0"/>
              <a:t>Key parameters</a:t>
            </a:r>
          </a:p>
          <a:p>
            <a:pPr lvl="1"/>
            <a:r>
              <a:rPr lang="en-US" dirty="0"/>
              <a:t>Ops issued/cycle</a:t>
            </a:r>
          </a:p>
          <a:p>
            <a:pPr lvl="1"/>
            <a:r>
              <a:rPr lang="en-US" dirty="0"/>
              <a:t>Load/store queue size</a:t>
            </a:r>
          </a:p>
          <a:p>
            <a:r>
              <a:rPr lang="en-US" dirty="0"/>
              <a:t>Uses SST </a:t>
            </a:r>
            <a:r>
              <a:rPr lang="en-US" dirty="0" err="1"/>
              <a:t>standardMem</a:t>
            </a:r>
            <a:r>
              <a:rPr lang="en-US" dirty="0"/>
              <a:t> interface</a:t>
            </a:r>
          </a:p>
          <a:p>
            <a:pPr lvl="1"/>
            <a:r>
              <a:rPr lang="en-US" dirty="0"/>
              <a:t>Generates </a:t>
            </a:r>
            <a:r>
              <a:rPr lang="en-US" dirty="0" err="1"/>
              <a:t>StandardMemRequests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Compatible with memHierarchy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CF722E56-30BC-BB40-9D99-BB3297E6D2CE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F0E47097-089E-AC49-8885-EC50555A54EE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81B0A60B-2B60-E44C-AEC6-F6F0AE56D69D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58ABA6B2-1F03-604D-BD58-E5DC8B0A6549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ACB353AD-69BC-284E-84EA-DE0B87E97F71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ACBC6C-D34F-BCFD-E7AC-3039BE11DCEA}"/>
              </a:ext>
            </a:extLst>
          </p:cNvPr>
          <p:cNvSpPr/>
          <p:nvPr/>
        </p:nvSpPr>
        <p:spPr>
          <a:xfrm>
            <a:off x="9708443" y="460342"/>
            <a:ext cx="2215907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ariel.ariel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Ariel: </a:t>
            </a:r>
            <a:r>
              <a:rPr lang="en-US" dirty="0"/>
              <a:t>The Tradeoff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Faster than more complex/pipeline models</a:t>
            </a:r>
          </a:p>
          <a:p>
            <a:pPr lvl="1"/>
            <a:r>
              <a:rPr lang="en-US" dirty="0"/>
              <a:t>Reasonable approximation for studies on memory system performance</a:t>
            </a:r>
          </a:p>
          <a:p>
            <a:pPr lvl="2"/>
            <a:r>
              <a:rPr lang="en-US" dirty="0"/>
              <a:t>Especially for heavily memory-bound applications</a:t>
            </a:r>
          </a:p>
          <a:p>
            <a:pPr lvl="1"/>
            <a:r>
              <a:rPr lang="en-US" dirty="0"/>
              <a:t>Reasonable model of thread interactions</a:t>
            </a:r>
          </a:p>
          <a:p>
            <a:pPr lvl="1"/>
            <a:endParaRPr lang="en-US" sz="1200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Non-deterministic results</a:t>
            </a:r>
          </a:p>
          <a:p>
            <a:pPr lvl="2"/>
            <a:r>
              <a:rPr lang="en-US" dirty="0"/>
              <a:t>Interactions between </a:t>
            </a:r>
            <a:r>
              <a:rPr lang="en-US" dirty="0" err="1"/>
              <a:t>pintool</a:t>
            </a:r>
            <a:r>
              <a:rPr lang="en-US" dirty="0"/>
              <a:t>, threads, etc.</a:t>
            </a:r>
          </a:p>
          <a:p>
            <a:pPr lvl="2"/>
            <a:r>
              <a:rPr lang="en-US" dirty="0"/>
              <a:t>Variation is low (O(1%))</a:t>
            </a:r>
          </a:p>
          <a:p>
            <a:pPr lvl="1"/>
            <a:r>
              <a:rPr lang="en-US" dirty="0"/>
              <a:t>Not compatible with non-x86 binaries</a:t>
            </a:r>
          </a:p>
          <a:p>
            <a:pPr lvl="1"/>
            <a:r>
              <a:rPr lang="en-US" dirty="0"/>
              <a:t>Reliant on Pin</a:t>
            </a:r>
          </a:p>
          <a:p>
            <a:pPr lvl="2"/>
            <a:r>
              <a:rPr lang="en-US" dirty="0"/>
              <a:t>Ongoing work to enable other frontends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D4F56592-3157-D144-81F2-B2419AB05A7C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91A3E69C-D218-4A44-930F-29C13DE6BE86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A07A4A17-C306-4A43-9D16-268454534BBA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B63F3E51-C7EF-0448-9732-40CC2EB865B9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2DCA9245-DA64-CB41-BEFF-BA0BB06230E0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27524F-B1ED-C815-0F2F-C698B1536785}"/>
              </a:ext>
            </a:extLst>
          </p:cNvPr>
          <p:cNvSpPr/>
          <p:nvPr/>
        </p:nvSpPr>
        <p:spPr>
          <a:xfrm>
            <a:off x="9708443" y="460342"/>
            <a:ext cx="2215907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ariel.ariel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1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Prospero: </a:t>
            </a:r>
            <a:r>
              <a:rPr lang="en-US" dirty="0"/>
              <a:t>Trace-based processor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Trace-based processor model</a:t>
            </a:r>
          </a:p>
          <a:p>
            <a:pPr lvl="1"/>
            <a:r>
              <a:rPr lang="en-US" dirty="0"/>
              <a:t>Like Ariel, memory instruction oriented</a:t>
            </a:r>
          </a:p>
          <a:p>
            <a:pPr lvl="2"/>
            <a:r>
              <a:rPr lang="en-US" dirty="0"/>
              <a:t>Reads memory ops from a file and passes to the simulated memory system</a:t>
            </a:r>
          </a:p>
          <a:p>
            <a:pPr lvl="1"/>
            <a:r>
              <a:rPr lang="en-US" dirty="0"/>
              <a:t>“Single core” but can use multiple trace files to emulate threaded or MPI applications</a:t>
            </a:r>
          </a:p>
          <a:p>
            <a:pPr lvl="1"/>
            <a:r>
              <a:rPr lang="en-US" dirty="0"/>
              <a:t>Supports arbitrary length reads to account for variable vector widths</a:t>
            </a:r>
          </a:p>
          <a:p>
            <a:pPr lvl="1"/>
            <a:r>
              <a:rPr lang="en-US" dirty="0"/>
              <a:t>Performs “first touch” virtual to physical mapping</a:t>
            </a:r>
          </a:p>
          <a:p>
            <a:endParaRPr lang="en-US" sz="1200" dirty="0"/>
          </a:p>
          <a:p>
            <a:r>
              <a:rPr lang="en-US" dirty="0"/>
              <a:t>Comes with Prospero Trace Tool to generate traces</a:t>
            </a:r>
          </a:p>
          <a:p>
            <a:pPr lvl="1"/>
            <a:r>
              <a:rPr lang="en-US" dirty="0"/>
              <a:t>Or can generate your own and translate to Prospero’s format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1DBABD64-3AC4-9E4F-B509-83B88D9DF3E5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2282F0A3-0884-0343-85A6-1EC2419E21DE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A10902F2-B995-9F44-96C3-753877BF8B5D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BF707C0D-DAB8-6746-B25E-66ACFE853055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0EBB554C-ADF2-1C42-8CFA-B488C232EB3A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BEA57B4-1DB7-D82A-56DF-A249F8B3E280}"/>
              </a:ext>
            </a:extLst>
          </p:cNvPr>
          <p:cNvSpPr/>
          <p:nvPr/>
        </p:nvSpPr>
        <p:spPr>
          <a:xfrm>
            <a:off x="8308623" y="460342"/>
            <a:ext cx="3615728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prospero.prosperoCPU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4"/>
                </a:solidFill>
              </a:rPr>
              <a:t>Prospero: </a:t>
            </a:r>
            <a:r>
              <a:rPr lang="en-US"/>
              <a:t>The Tradeoff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Faster than Ariel*</a:t>
            </a:r>
          </a:p>
          <a:p>
            <a:pPr lvl="2"/>
            <a:r>
              <a:rPr lang="en-US" dirty="0"/>
              <a:t>Provided you can get a trace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Traces can be very large</a:t>
            </a:r>
          </a:p>
          <a:p>
            <a:pPr lvl="2"/>
            <a:r>
              <a:rPr lang="en-US" dirty="0"/>
              <a:t>Requires good I/O system to store and read the trace</a:t>
            </a:r>
          </a:p>
          <a:p>
            <a:pPr lvl="1"/>
            <a:r>
              <a:rPr lang="en-US" dirty="0"/>
              <a:t>Traces are less flexible than actual execution</a:t>
            </a:r>
          </a:p>
          <a:p>
            <a:pPr lvl="2"/>
            <a:r>
              <a:rPr lang="en-US" dirty="0"/>
              <a:t>Capture a single execution stream using a single application input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192996C5-4AFE-9F49-84D3-290B15D3D9A3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455DA6D6-498C-744E-8591-3D9BA4692C02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04C0FD77-88DA-1C41-A54F-CF57D61C3D16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C332D3C3-71E3-5443-A512-46BA7B0FBD9B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3610C00D-C7E5-6C4F-B18E-E49A558878BD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E06E55-06FD-2201-8E43-CE3E29CDE8AB}"/>
              </a:ext>
            </a:extLst>
          </p:cNvPr>
          <p:cNvSpPr/>
          <p:nvPr/>
        </p:nvSpPr>
        <p:spPr>
          <a:xfrm>
            <a:off x="8308623" y="460342"/>
            <a:ext cx="3615728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prospero.prosperoCPU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Miranda: </a:t>
            </a:r>
            <a:r>
              <a:rPr lang="en-US" dirty="0"/>
              <a:t>Pattern-based processor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Extremely light-weight processor model</a:t>
            </a:r>
          </a:p>
          <a:p>
            <a:pPr lvl="1"/>
            <a:r>
              <a:rPr lang="en-US" dirty="0"/>
              <a:t>Generates memory address patterns</a:t>
            </a:r>
          </a:p>
          <a:p>
            <a:pPr lvl="1"/>
            <a:r>
              <a:rPr lang="en-US" dirty="0"/>
              <a:t>Supports request dependencies</a:t>
            </a:r>
            <a:endParaRPr lang="en-US" sz="1200" dirty="0"/>
          </a:p>
          <a:p>
            <a:r>
              <a:rPr lang="en-US" dirty="0"/>
              <a:t>Library patterns</a:t>
            </a:r>
          </a:p>
          <a:p>
            <a:pPr lvl="1"/>
            <a:r>
              <a:rPr lang="en-US" dirty="0"/>
              <a:t>Strided accesses (single stream)</a:t>
            </a:r>
          </a:p>
          <a:p>
            <a:pPr lvl="2"/>
            <a:r>
              <a:rPr lang="en-US" dirty="0"/>
              <a:t>Forward and reverse strides</a:t>
            </a:r>
          </a:p>
          <a:p>
            <a:pPr lvl="1"/>
            <a:r>
              <a:rPr lang="en-US" dirty="0"/>
              <a:t>Random accesses</a:t>
            </a:r>
          </a:p>
          <a:p>
            <a:pPr lvl="1"/>
            <a:r>
              <a:rPr lang="en-US" dirty="0"/>
              <a:t>GUPS</a:t>
            </a:r>
          </a:p>
          <a:p>
            <a:pPr lvl="1"/>
            <a:r>
              <a:rPr lang="en-US" dirty="0"/>
              <a:t>STREAM benchmark</a:t>
            </a:r>
          </a:p>
          <a:p>
            <a:pPr lvl="2"/>
            <a:r>
              <a:rPr lang="en-US" dirty="0"/>
              <a:t>In-order &amp; out-of-order CPU</a:t>
            </a:r>
          </a:p>
          <a:p>
            <a:pPr lvl="1"/>
            <a:r>
              <a:rPr lang="en-US" dirty="0"/>
              <a:t>3D stencil</a:t>
            </a:r>
          </a:p>
          <a:p>
            <a:pPr lvl="1"/>
            <a:r>
              <a:rPr lang="en-US" dirty="0"/>
              <a:t>Sparse matrix vector multiply (SpMV)</a:t>
            </a:r>
          </a:p>
          <a:p>
            <a:pPr lvl="1"/>
            <a:r>
              <a:rPr lang="en-US" dirty="0"/>
              <a:t>Copy (~array copy)</a:t>
            </a:r>
          </a:p>
          <a:p>
            <a:pPr lvl="1"/>
            <a:r>
              <a:rPr lang="en-US" i="1" dirty="0"/>
              <a:t>Stake</a:t>
            </a:r>
            <a:r>
              <a:rPr lang="en-US" dirty="0"/>
              <a:t> interface to the Spike </a:t>
            </a:r>
            <a:r>
              <a:rPr lang="en-US" dirty="0" err="1"/>
              <a:t>RiscV</a:t>
            </a:r>
            <a:r>
              <a:rPr lang="en-US" dirty="0"/>
              <a:t> simulator</a:t>
            </a:r>
          </a:p>
          <a:p>
            <a:pPr lvl="1"/>
            <a:r>
              <a:rPr lang="en-US" dirty="0"/>
              <a:t>Ongoing work to integrate Spatter patterns</a:t>
            </a:r>
          </a:p>
          <a:p>
            <a:pPr lvl="1"/>
            <a:endParaRPr lang="en-US" dirty="0"/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37540C77-D506-AB42-AEA7-57012A152DB6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10DDA609-563B-D041-BEE3-BF0A4500BBE2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7AE91CBD-1D10-E544-BE96-C7CE61E73A00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6FE2FCC4-81DD-AB48-ABD6-B0C50D15B78B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7B24710A-0098-B64E-B311-4591B5405674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8CE036-30B8-E324-CFF3-F83A028370E3}"/>
              </a:ext>
            </a:extLst>
          </p:cNvPr>
          <p:cNvSpPr/>
          <p:nvPr/>
        </p:nvSpPr>
        <p:spPr>
          <a:xfrm>
            <a:off x="8861777" y="460342"/>
            <a:ext cx="3062573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miranda.BaseCPU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7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Miranda: </a:t>
            </a:r>
            <a:r>
              <a:rPr lang="en-US" dirty="0"/>
              <a:t>The tradeoffs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Very lightweight – no binary, no trace</a:t>
            </a:r>
          </a:p>
          <a:p>
            <a:pPr lvl="1"/>
            <a:r>
              <a:rPr lang="en-US" dirty="0"/>
              <a:t>Good for applications whose address patterns are predictable</a:t>
            </a:r>
          </a:p>
          <a:p>
            <a:pPr lvl="2"/>
            <a:r>
              <a:rPr lang="en-US" dirty="0"/>
              <a:t>e.g., not much pointer-chasing</a:t>
            </a:r>
          </a:p>
          <a:p>
            <a:pPr lvl="1"/>
            <a:r>
              <a:rPr lang="en-US" dirty="0"/>
              <a:t>Models instruction dependences</a:t>
            </a:r>
          </a:p>
          <a:p>
            <a:pPr marL="457189" lvl="1" indent="0">
              <a:buNone/>
            </a:pPr>
            <a:endParaRPr lang="en-US" sz="1200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Need a generator for the memory pattern of interest</a:t>
            </a:r>
          </a:p>
          <a:p>
            <a:pPr lvl="2"/>
            <a:r>
              <a:rPr lang="en-US" dirty="0"/>
              <a:t>Requires a good understanding of the pattern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9C2BFB06-7972-B34A-9FE1-B13F82EAA755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AAC90204-CE2A-6546-B3A2-0CC1B629B3DD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3CF43DE9-D932-6B4D-BE55-9645FEEA7CAF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1A4FE429-3A2A-C740-ACE2-9B9910B4202D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398D6712-B4EF-7147-8D38-80660869BE87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22C70F-CE53-B10E-57D1-ED4F8A92267D}"/>
              </a:ext>
            </a:extLst>
          </p:cNvPr>
          <p:cNvSpPr/>
          <p:nvPr/>
        </p:nvSpPr>
        <p:spPr>
          <a:xfrm>
            <a:off x="8861777" y="460342"/>
            <a:ext cx="3062573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miranda.BaseCPU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0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4"/>
                </a:solidFill>
              </a:rPr>
              <a:t>Vanadis</a:t>
            </a:r>
            <a:r>
              <a:rPr lang="en-US" b="1" dirty="0">
                <a:solidFill>
                  <a:schemeClr val="accent4"/>
                </a:solidFill>
              </a:rPr>
              <a:t>: </a:t>
            </a:r>
            <a:r>
              <a:rPr lang="en-US" dirty="0"/>
              <a:t>OOO Processor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MPIS32 and RV64 compatible processor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OOO model	</a:t>
            </a:r>
          </a:p>
          <a:p>
            <a:pPr marL="726948" lvl="1" indent="-342900"/>
            <a:r>
              <a:rPr lang="en-US" dirty="0"/>
              <a:t>Configure micro-architectural details</a:t>
            </a:r>
          </a:p>
          <a:p>
            <a:pPr marL="909828" lvl="2" indent="-342900"/>
            <a:r>
              <a:rPr lang="en-US" dirty="0"/>
              <a:t>Instruction fetch/decode/retire rate</a:t>
            </a:r>
          </a:p>
          <a:p>
            <a:pPr marL="909828" lvl="2" indent="-342900"/>
            <a:r>
              <a:rPr lang="en-US" dirty="0"/>
              <a:t>ROB size</a:t>
            </a:r>
          </a:p>
          <a:p>
            <a:pPr marL="726948" lvl="1" indent="-342900"/>
            <a:r>
              <a:rPr lang="en-US" dirty="0"/>
              <a:t>Branch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Multi-threaded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Musl</a:t>
            </a:r>
            <a:r>
              <a:rPr lang="en-US" dirty="0"/>
              <a:t> </a:t>
            </a:r>
            <a:r>
              <a:rPr lang="en-US" dirty="0" err="1"/>
              <a:t>libc</a:t>
            </a:r>
            <a:r>
              <a:rPr lang="en-US" dirty="0"/>
              <a:t> used to cross-compile programs</a:t>
            </a:r>
          </a:p>
          <a:p>
            <a:pPr marL="726948" lvl="1" indent="-342900"/>
            <a:r>
              <a:rPr lang="en-US" dirty="0"/>
              <a:t>Also tested with clang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System-call emulation</a:t>
            </a:r>
          </a:p>
          <a:p>
            <a:endParaRPr lang="en-US" dirty="0"/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CF722E56-30BC-BB40-9D99-BB3297E6D2CE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F0E47097-089E-AC49-8885-EC50555A54EE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81B0A60B-2B60-E44C-AEC6-F6F0AE56D69D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58ABA6B2-1F03-604D-BD58-E5DC8B0A6549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ACB353AD-69BC-284E-84EA-DE0B87E97F71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EA8E77-87D9-813A-C4DA-59BBDAA115FD}"/>
              </a:ext>
            </a:extLst>
          </p:cNvPr>
          <p:cNvSpPr/>
          <p:nvPr/>
        </p:nvSpPr>
        <p:spPr>
          <a:xfrm>
            <a:off x="8091971" y="460342"/>
            <a:ext cx="3832379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vanadis.VanadisNodeOS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3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72" y="2922895"/>
            <a:ext cx="5343193" cy="3860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20"/>
          <a:stretch/>
        </p:blipFill>
        <p:spPr>
          <a:xfrm>
            <a:off x="10773931" y="5374824"/>
            <a:ext cx="1329400" cy="923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4835" y="1036036"/>
            <a:ext cx="5499134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Goals</a:t>
            </a:r>
          </a:p>
          <a:p>
            <a:pPr marL="243834" indent="-243834">
              <a:buFont typeface="Arial"/>
              <a:buChar char="•"/>
            </a:pP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Create a standard architectural </a:t>
            </a:r>
            <a:r>
              <a:rPr lang="en-US" sz="2133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simulation framework</a:t>
            </a: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 for HPC*</a:t>
            </a:r>
          </a:p>
          <a:p>
            <a:pPr marL="243834" indent="-243834">
              <a:buFont typeface="Arial"/>
              <a:buChar char="•"/>
            </a:pP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Ability to evaluate future systems on DOE/DOD workloads</a:t>
            </a:r>
          </a:p>
          <a:p>
            <a:pPr marL="243834" indent="-243834">
              <a:buFont typeface="Arial"/>
              <a:buChar char="•"/>
            </a:pPr>
            <a:r>
              <a:rPr lang="en-US" sz="2133" i="1" dirty="0">
                <a:latin typeface="Calibri" charset="0"/>
                <a:ea typeface="Calibri" charset="0"/>
                <a:cs typeface="Calibri" charset="0"/>
              </a:rPr>
              <a:t>Use supercomputers to design supercomputers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3969" y="1041808"/>
            <a:ext cx="5755091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Status</a:t>
            </a:r>
          </a:p>
          <a:p>
            <a:pPr marL="243834" indent="-243834">
              <a:buFont typeface="Arial"/>
              <a:buChar char="•"/>
            </a:pP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Parallel framework (</a:t>
            </a:r>
            <a:r>
              <a:rPr lang="en-US" sz="2133" i="1" dirty="0">
                <a:latin typeface="Calibri" charset="0"/>
                <a:ea typeface="Calibri" charset="0"/>
                <a:cs typeface="Calibri" charset="0"/>
              </a:rPr>
              <a:t>SST Core</a:t>
            </a: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) </a:t>
            </a:r>
          </a:p>
          <a:p>
            <a:pPr marL="243834" indent="-243834">
              <a:buFont typeface="Arial"/>
              <a:buChar char="•"/>
            </a:pP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Integrated libraries of components (</a:t>
            </a:r>
            <a:r>
              <a:rPr lang="en-US" sz="2133" i="1" dirty="0">
                <a:latin typeface="Calibri" charset="0"/>
                <a:ea typeface="Calibri" charset="0"/>
                <a:cs typeface="Calibri" charset="0"/>
              </a:rPr>
              <a:t>Elements</a:t>
            </a: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243834" indent="-243834">
              <a:buFont typeface="Arial"/>
              <a:buChar char="•"/>
            </a:pP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Current Release (13.1.0)</a:t>
            </a:r>
          </a:p>
          <a:p>
            <a:pPr marL="701034" lvl="1" indent="-243834">
              <a:buFont typeface="Arial"/>
              <a:buChar char="•"/>
            </a:pP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Two releases per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835" y="3449959"/>
            <a:ext cx="5499134" cy="329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Technical Approach</a:t>
            </a:r>
          </a:p>
          <a:p>
            <a:pPr marL="243834" indent="-243834">
              <a:buFont typeface="Arial"/>
              <a:buChar char="•"/>
            </a:pPr>
            <a:r>
              <a:rPr lang="en-US" sz="1867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Parallel</a:t>
            </a: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 Discrete Event core </a:t>
            </a:r>
          </a:p>
          <a:p>
            <a:pPr marL="701034" lvl="1" indent="-243834">
              <a:buFont typeface="Arial"/>
              <a:buChar char="•"/>
            </a:pP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sz="1867" u="sng" dirty="0">
                <a:latin typeface="Calibri" charset="0"/>
                <a:ea typeface="Calibri" charset="0"/>
                <a:cs typeface="Calibri" charset="0"/>
              </a:rPr>
              <a:t>conservative optimization over MPI/Threads</a:t>
            </a:r>
          </a:p>
          <a:p>
            <a:pPr marL="243834" indent="-243834">
              <a:buFont typeface="Arial"/>
              <a:buChar char="•"/>
            </a:pPr>
            <a:r>
              <a:rPr lang="en-US" sz="1867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Interoperability</a:t>
            </a:r>
            <a:endParaRPr lang="en-US" sz="1867" dirty="0">
              <a:latin typeface="Calibri" charset="0"/>
              <a:ea typeface="Calibri" charset="0"/>
              <a:cs typeface="Calibri" charset="0"/>
            </a:endParaRPr>
          </a:p>
          <a:p>
            <a:pPr marL="701034" lvl="1" indent="-243834">
              <a:buFont typeface="Arial"/>
              <a:buChar char="•"/>
            </a:pP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Node and system-scale models</a:t>
            </a:r>
          </a:p>
          <a:p>
            <a:pPr marL="243834" indent="-243834">
              <a:buFont typeface="Arial"/>
              <a:buChar char="•"/>
            </a:pPr>
            <a:r>
              <a:rPr lang="en-US" sz="1867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Multi-scale</a:t>
            </a:r>
            <a:endParaRPr lang="en-US" sz="1867" dirty="0">
              <a:solidFill>
                <a:schemeClr val="accent4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87668" lvl="1" indent="-243834">
              <a:buFont typeface="Arial"/>
              <a:buChar char="•"/>
            </a:pP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Detailed (~cycle) and simple models that interoperate</a:t>
            </a:r>
          </a:p>
          <a:p>
            <a:pPr marL="243834" indent="-243834">
              <a:buFont typeface="Arial"/>
              <a:buChar char="•"/>
            </a:pPr>
            <a:r>
              <a:rPr lang="en-US" sz="1867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Open</a:t>
            </a:r>
          </a:p>
          <a:p>
            <a:pPr marL="487668" lvl="2" indent="-243834">
              <a:buFont typeface="Arial"/>
              <a:buChar char="•"/>
            </a:pP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Open Core, non-viral, modular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3969" y="2640355"/>
            <a:ext cx="523482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Consortium</a:t>
            </a:r>
          </a:p>
          <a:p>
            <a:pPr marL="243834" indent="-243834">
              <a:buFont typeface="Arial"/>
              <a:buChar char="•"/>
            </a:pP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“Best of Breed” simulation suite</a:t>
            </a:r>
          </a:p>
          <a:p>
            <a:pPr marL="243834" indent="-243834">
              <a:buFont typeface="Arial"/>
              <a:buChar char="•"/>
            </a:pP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Used in industry, academia, and at labs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170" y="6191494"/>
            <a:ext cx="1170989" cy="346517"/>
          </a:xfrm>
          <a:prstGeom prst="rect">
            <a:avLst/>
          </a:prstGeom>
        </p:spPr>
      </p:pic>
      <p:pic>
        <p:nvPicPr>
          <p:cNvPr id="14" name="Picture 2" descr="mage result for university of pittsburgh logo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635" y="3734185"/>
            <a:ext cx="862027" cy="8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301" y="4830967"/>
            <a:ext cx="1505761" cy="5533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11993B-717E-7045-B4C7-505B70DC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tructural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imulation </a:t>
            </a: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dirty="0"/>
              <a:t>oolkit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A71CA-E092-D34D-AC5C-57587BFF7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03EC3-152D-2F4B-B4E6-DDA0F08E6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544" y="4877548"/>
            <a:ext cx="700306" cy="36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350" y="4229677"/>
            <a:ext cx="429712" cy="5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4"/>
                </a:solidFill>
              </a:rPr>
              <a:t>Vanadis</a:t>
            </a:r>
            <a:r>
              <a:rPr lang="en-US" b="1" dirty="0">
                <a:solidFill>
                  <a:schemeClr val="accent4"/>
                </a:solidFill>
              </a:rPr>
              <a:t>: </a:t>
            </a:r>
            <a:r>
              <a:rPr lang="en-US" dirty="0"/>
              <a:t>The tradeoffs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Runs binaries</a:t>
            </a:r>
          </a:p>
          <a:p>
            <a:pPr lvl="1"/>
            <a:r>
              <a:rPr lang="en-US" dirty="0"/>
              <a:t>Detailed model of instruction dependencies</a:t>
            </a:r>
          </a:p>
          <a:p>
            <a:pPr marL="457189" lvl="1" indent="0">
              <a:buNone/>
            </a:pPr>
            <a:endParaRPr lang="en-US" sz="1200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Slower than other models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9C2BFB06-7972-B34A-9FE1-B13F82EAA755}"/>
              </a:ext>
            </a:extLst>
          </p:cNvPr>
          <p:cNvSpPr/>
          <p:nvPr/>
        </p:nvSpPr>
        <p:spPr>
          <a:xfrm>
            <a:off x="719743" y="6270170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AAC90204-CE2A-6546-B3A2-0CC1B629B3DD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3CF43DE9-D932-6B4D-BE55-9645FEEA7CAF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1A4FE429-3A2A-C740-ACE2-9B9910B4202D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2" name="Snip and Round Single Corner Rectangle 11">
            <a:extLst>
              <a:ext uri="{FF2B5EF4-FFF2-40B4-BE49-F238E27FC236}">
                <a16:creationId xmlns:a16="http://schemas.microsoft.com/office/drawing/2014/main" id="{398D6712-B4EF-7147-8D38-80660869BE87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2EBF38-65F1-C28F-B2EF-3C419559DD4B}"/>
              </a:ext>
            </a:extLst>
          </p:cNvPr>
          <p:cNvSpPr/>
          <p:nvPr/>
        </p:nvSpPr>
        <p:spPr>
          <a:xfrm>
            <a:off x="8091971" y="460342"/>
            <a:ext cx="3832379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vanadis.VanadisNodeOS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2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9D6B0-A1EA-E949-927B-899717097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DB51-FFB2-E44B-8817-24CAAE2A1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u="sng" dirty="0"/>
              <a:t>Elements:</a:t>
            </a:r>
          </a:p>
          <a:p>
            <a:r>
              <a:rPr lang="en-US" dirty="0"/>
              <a:t>memHierarchy</a:t>
            </a:r>
          </a:p>
          <a:p>
            <a:endParaRPr lang="en-US" dirty="0"/>
          </a:p>
        </p:txBody>
      </p:sp>
      <p:sp>
        <p:nvSpPr>
          <p:cNvPr id="4" name="Agenda Presentation Template">
            <a:extLst>
              <a:ext uri="{FF2B5EF4-FFF2-40B4-BE49-F238E27FC236}">
                <a16:creationId xmlns:a16="http://schemas.microsoft.com/office/drawing/2014/main" id="{6F1F2116-1535-F5B0-D489-C1BD721F7040}"/>
              </a:ext>
            </a:extLst>
          </p:cNvPr>
          <p:cNvSpPr txBox="1"/>
          <p:nvPr/>
        </p:nvSpPr>
        <p:spPr>
          <a:xfrm>
            <a:off x="664464" y="2256971"/>
            <a:ext cx="2998044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+mj-lt"/>
              </a:rPr>
              <a:t>Memory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00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MemHierarchy: </a:t>
            </a:r>
            <a:r>
              <a:rPr lang="en-US" dirty="0"/>
              <a:t>Memory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Collection of interoperable memory system elements</a:t>
            </a:r>
          </a:p>
          <a:p>
            <a:pPr lvl="1"/>
            <a:r>
              <a:rPr lang="en-US" dirty="0"/>
              <a:t>Caches</a:t>
            </a:r>
          </a:p>
          <a:p>
            <a:pPr lvl="1"/>
            <a:r>
              <a:rPr lang="en-US" dirty="0"/>
              <a:t>Directories</a:t>
            </a:r>
          </a:p>
          <a:p>
            <a:pPr lvl="1"/>
            <a:r>
              <a:rPr lang="en-US" dirty="0"/>
              <a:t>Memory controllers</a:t>
            </a:r>
          </a:p>
          <a:p>
            <a:pPr lvl="2"/>
            <a:r>
              <a:rPr lang="en-US" dirty="0"/>
              <a:t>Interfaces to memory models (DDR, HBM, HMC, NVM, etc.)</a:t>
            </a:r>
          </a:p>
          <a:p>
            <a:pPr lvl="1"/>
            <a:r>
              <a:rPr lang="en-US" dirty="0"/>
              <a:t>Scratchpads</a:t>
            </a:r>
          </a:p>
          <a:p>
            <a:pPr lvl="1"/>
            <a:r>
              <a:rPr lang="en-US" dirty="0"/>
              <a:t>NoC (network-on-chip) interfaces</a:t>
            </a:r>
          </a:p>
          <a:p>
            <a:pPr lvl="1"/>
            <a:r>
              <a:rPr lang="en-US" dirty="0"/>
              <a:t>Buses</a:t>
            </a:r>
          </a:p>
          <a:p>
            <a:r>
              <a:rPr lang="en-US" dirty="0"/>
              <a:t>Components are cycle-accurate/cycle-level</a:t>
            </a:r>
          </a:p>
          <a:p>
            <a:r>
              <a:rPr lang="en-US" dirty="0"/>
              <a:t>Capable of modeling modern cache and memory subsystems</a:t>
            </a:r>
          </a:p>
        </p:txBody>
      </p:sp>
      <p:sp>
        <p:nvSpPr>
          <p:cNvPr id="34" name="Snip and Round Single Corner Rectangle 33">
            <a:extLst>
              <a:ext uri="{FF2B5EF4-FFF2-40B4-BE49-F238E27FC236}">
                <a16:creationId xmlns:a16="http://schemas.microsoft.com/office/drawing/2014/main" id="{C25D4B48-69FA-2241-B5E2-6E9551BFD39B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35" name="Snip and Round Single Corner Rectangle 34">
            <a:extLst>
              <a:ext uri="{FF2B5EF4-FFF2-40B4-BE49-F238E27FC236}">
                <a16:creationId xmlns:a16="http://schemas.microsoft.com/office/drawing/2014/main" id="{9EEA6FAC-5E66-184C-ACC7-311184D8D2AD}"/>
              </a:ext>
            </a:extLst>
          </p:cNvPr>
          <p:cNvSpPr/>
          <p:nvPr/>
        </p:nvSpPr>
        <p:spPr>
          <a:xfrm>
            <a:off x="2031095" y="6270171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9" name="Snip and Round Single Corner Rectangle 38">
            <a:extLst>
              <a:ext uri="{FF2B5EF4-FFF2-40B4-BE49-F238E27FC236}">
                <a16:creationId xmlns:a16="http://schemas.microsoft.com/office/drawing/2014/main" id="{F939F17A-2C5D-FC4F-A80A-3F5599E2E3BE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1" name="Snip and Round Single Corner Rectangle 40">
            <a:extLst>
              <a:ext uri="{FF2B5EF4-FFF2-40B4-BE49-F238E27FC236}">
                <a16:creationId xmlns:a16="http://schemas.microsoft.com/office/drawing/2014/main" id="{E8E648FF-0295-624E-BCED-8A8D511DE9F4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42" name="Snip and Round Single Corner Rectangle 41">
            <a:extLst>
              <a:ext uri="{FF2B5EF4-FFF2-40B4-BE49-F238E27FC236}">
                <a16:creationId xmlns:a16="http://schemas.microsoft.com/office/drawing/2014/main" id="{378BC601-76FE-FC42-9F6E-A73183A62218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3599A3-48F1-DB56-DB7F-EE5CB45CF8B6}"/>
              </a:ext>
            </a:extLst>
          </p:cNvPr>
          <p:cNvSpPr/>
          <p:nvPr/>
        </p:nvSpPr>
        <p:spPr>
          <a:xfrm>
            <a:off x="6897511" y="460342"/>
            <a:ext cx="5026839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memHierarchy | grep " Component"</a:t>
            </a:r>
          </a:p>
        </p:txBody>
      </p:sp>
    </p:spTree>
    <p:extLst>
      <p:ext uri="{BB962C8B-B14F-4D97-AF65-F5344CB8AC3E}">
        <p14:creationId xmlns:p14="http://schemas.microsoft.com/office/powerpoint/2010/main" val="22214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MemHierarchy: </a:t>
            </a:r>
            <a:r>
              <a:rPr lang="en-US" dirty="0"/>
              <a:t>Cache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Highly configurable</a:t>
            </a:r>
          </a:p>
          <a:p>
            <a:pPr lvl="1"/>
            <a:r>
              <a:rPr lang="en-US" dirty="0"/>
              <a:t>Arbitrary hierarchy depth, flexible topologies</a:t>
            </a:r>
          </a:p>
          <a:p>
            <a:pPr lvl="1"/>
            <a:r>
              <a:rPr lang="en-US" dirty="0"/>
              <a:t>Cache inclusivity, coherence, private/shared, etc. configurable</a:t>
            </a:r>
          </a:p>
          <a:p>
            <a:pPr lvl="1"/>
            <a:r>
              <a:rPr lang="en-US" dirty="0"/>
              <a:t>Single- and multi-socket configurations</a:t>
            </a:r>
          </a:p>
          <a:p>
            <a:pPr lvl="1"/>
            <a:r>
              <a:rPr lang="en-US" dirty="0"/>
              <a:t>Prefetch via </a:t>
            </a:r>
            <a:r>
              <a:rPr lang="en-US" i="1" dirty="0"/>
              <a:t>Cassini</a:t>
            </a:r>
            <a:r>
              <a:rPr lang="en-US" dirty="0"/>
              <a:t> element library</a:t>
            </a:r>
          </a:p>
          <a:p>
            <a:r>
              <a:rPr lang="en-US" dirty="0"/>
              <a:t>Data movement</a:t>
            </a:r>
          </a:p>
          <a:p>
            <a:pPr lvl="1"/>
            <a:r>
              <a:rPr lang="en-US" dirty="0"/>
              <a:t>Components support direct, bus, and on-chip network (NoC) communication</a:t>
            </a:r>
            <a:endParaRPr lang="en-US" sz="1400" dirty="0"/>
          </a:p>
          <a:p>
            <a:r>
              <a:rPr lang="en-US" dirty="0"/>
              <a:t>Event types: read/write, atomics, LLSC, noncacheable, custom memory, etc. </a:t>
            </a:r>
          </a:p>
        </p:txBody>
      </p:sp>
      <p:sp>
        <p:nvSpPr>
          <p:cNvPr id="34" name="Snip and Round Single Corner Rectangle 33">
            <a:extLst>
              <a:ext uri="{FF2B5EF4-FFF2-40B4-BE49-F238E27FC236}">
                <a16:creationId xmlns:a16="http://schemas.microsoft.com/office/drawing/2014/main" id="{7CDF3573-FDA8-0548-8E50-67E92EA1BA41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35" name="Snip and Round Single Corner Rectangle 34">
            <a:extLst>
              <a:ext uri="{FF2B5EF4-FFF2-40B4-BE49-F238E27FC236}">
                <a16:creationId xmlns:a16="http://schemas.microsoft.com/office/drawing/2014/main" id="{E46E0C46-7D3C-3C46-8AE0-CF626B8FB9EA}"/>
              </a:ext>
            </a:extLst>
          </p:cNvPr>
          <p:cNvSpPr/>
          <p:nvPr/>
        </p:nvSpPr>
        <p:spPr>
          <a:xfrm>
            <a:off x="2031095" y="6270171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9" name="Snip and Round Single Corner Rectangle 38">
            <a:extLst>
              <a:ext uri="{FF2B5EF4-FFF2-40B4-BE49-F238E27FC236}">
                <a16:creationId xmlns:a16="http://schemas.microsoft.com/office/drawing/2014/main" id="{C9417545-A078-6446-AA2E-727913177136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1" name="Snip and Round Single Corner Rectangle 40">
            <a:extLst>
              <a:ext uri="{FF2B5EF4-FFF2-40B4-BE49-F238E27FC236}">
                <a16:creationId xmlns:a16="http://schemas.microsoft.com/office/drawing/2014/main" id="{56B39AD5-E374-3B49-B63F-CF1E2F722F47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42" name="Snip and Round Single Corner Rectangle 41">
            <a:extLst>
              <a:ext uri="{FF2B5EF4-FFF2-40B4-BE49-F238E27FC236}">
                <a16:creationId xmlns:a16="http://schemas.microsoft.com/office/drawing/2014/main" id="{833C1CD5-7BB6-FF4C-87EB-93819F5D4E94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B73E74-473C-5CE6-9DC8-D985D68E40D5}"/>
              </a:ext>
            </a:extLst>
          </p:cNvPr>
          <p:cNvSpPr/>
          <p:nvPr/>
        </p:nvSpPr>
        <p:spPr>
          <a:xfrm>
            <a:off x="8410222" y="460342"/>
            <a:ext cx="3514128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memHierarchy.Cache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8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MemHierarchy: </a:t>
            </a:r>
            <a:r>
              <a:rPr lang="en-US" dirty="0"/>
              <a:t>Memory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 to memory is the </a:t>
            </a:r>
            <a:r>
              <a:rPr lang="en-US" i="1" dirty="0" err="1"/>
              <a:t>MemController</a:t>
            </a:r>
            <a:endParaRPr lang="en-US" i="1" dirty="0"/>
          </a:p>
          <a:p>
            <a:r>
              <a:rPr lang="en-US" dirty="0" err="1"/>
              <a:t>MemControllers</a:t>
            </a:r>
            <a:r>
              <a:rPr lang="en-US" dirty="0"/>
              <a:t> implement </a:t>
            </a:r>
            <a:r>
              <a:rPr lang="en-US" i="1" dirty="0"/>
              <a:t>backends</a:t>
            </a:r>
          </a:p>
          <a:p>
            <a:pPr lvl="1"/>
            <a:r>
              <a:rPr lang="en-US" dirty="0"/>
              <a:t>These do the actual work of timing memory access</a:t>
            </a:r>
          </a:p>
          <a:p>
            <a:pPr lvl="1"/>
            <a:r>
              <a:rPr lang="en-US" dirty="0"/>
              <a:t>Can be interfaces to other memory simulators</a:t>
            </a:r>
          </a:p>
          <a:p>
            <a:pPr lvl="1"/>
            <a:r>
              <a:rPr lang="en-US" dirty="0"/>
              <a:t>More on the next slide</a:t>
            </a:r>
          </a:p>
          <a:p>
            <a:r>
              <a:rPr lang="en-US" dirty="0"/>
              <a:t>Support </a:t>
            </a:r>
            <a:r>
              <a:rPr lang="en-US" i="1" dirty="0"/>
              <a:t>custom memory instructions</a:t>
            </a:r>
            <a:endParaRPr lang="en-US" dirty="0"/>
          </a:p>
          <a:p>
            <a:pPr lvl="1"/>
            <a:r>
              <a:rPr lang="en-US" dirty="0"/>
              <a:t>Including ability to do cache shootdowns for coherence maintenance</a:t>
            </a:r>
          </a:p>
        </p:txBody>
      </p:sp>
      <p:sp>
        <p:nvSpPr>
          <p:cNvPr id="34" name="Snip and Round Single Corner Rectangle 33">
            <a:extLst>
              <a:ext uri="{FF2B5EF4-FFF2-40B4-BE49-F238E27FC236}">
                <a16:creationId xmlns:a16="http://schemas.microsoft.com/office/drawing/2014/main" id="{7CDF3573-FDA8-0548-8E50-67E92EA1BA41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35" name="Snip and Round Single Corner Rectangle 34">
            <a:extLst>
              <a:ext uri="{FF2B5EF4-FFF2-40B4-BE49-F238E27FC236}">
                <a16:creationId xmlns:a16="http://schemas.microsoft.com/office/drawing/2014/main" id="{E46E0C46-7D3C-3C46-8AE0-CF626B8FB9EA}"/>
              </a:ext>
            </a:extLst>
          </p:cNvPr>
          <p:cNvSpPr/>
          <p:nvPr/>
        </p:nvSpPr>
        <p:spPr>
          <a:xfrm>
            <a:off x="2031095" y="6270171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39" name="Snip and Round Single Corner Rectangle 38">
            <a:extLst>
              <a:ext uri="{FF2B5EF4-FFF2-40B4-BE49-F238E27FC236}">
                <a16:creationId xmlns:a16="http://schemas.microsoft.com/office/drawing/2014/main" id="{C9417545-A078-6446-AA2E-727913177136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1" name="Snip and Round Single Corner Rectangle 40">
            <a:extLst>
              <a:ext uri="{FF2B5EF4-FFF2-40B4-BE49-F238E27FC236}">
                <a16:creationId xmlns:a16="http://schemas.microsoft.com/office/drawing/2014/main" id="{56B39AD5-E374-3B49-B63F-CF1E2F722F47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42" name="Snip and Round Single Corner Rectangle 41">
            <a:extLst>
              <a:ext uri="{FF2B5EF4-FFF2-40B4-BE49-F238E27FC236}">
                <a16:creationId xmlns:a16="http://schemas.microsoft.com/office/drawing/2014/main" id="{833C1CD5-7BB6-FF4C-87EB-93819F5D4E94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8117FF-3834-F8B5-BA0E-07EEBFEAC335}"/>
              </a:ext>
            </a:extLst>
          </p:cNvPr>
          <p:cNvSpPr/>
          <p:nvPr/>
        </p:nvSpPr>
        <p:spPr>
          <a:xfrm>
            <a:off x="7518400" y="460342"/>
            <a:ext cx="4405950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memHierarchy.MemController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6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5553-E4D2-7445-8FC3-A3F553ED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MemHierarchy: </a:t>
            </a:r>
            <a:r>
              <a:rPr lang="en-US" dirty="0"/>
              <a:t>Memory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0F0C37-FB96-2047-B290-403E241662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EC5DE-5240-E741-BCD1-700BFAADE8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6970892" cy="49100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Memory controller</a:t>
            </a:r>
          </a:p>
          <a:p>
            <a:pPr lvl="1"/>
            <a:r>
              <a:rPr lang="en-US" dirty="0"/>
              <a:t>Manages data values if needed (backing store)</a:t>
            </a:r>
          </a:p>
          <a:p>
            <a:pPr lvl="1"/>
            <a:r>
              <a:rPr lang="en-US" dirty="0"/>
              <a:t>Facilitates custom memory commands</a:t>
            </a:r>
          </a:p>
          <a:p>
            <a:pPr lvl="2"/>
            <a:r>
              <a:rPr lang="en-US" dirty="0"/>
              <a:t>Including cache shootdowns for coherence maintenance</a:t>
            </a:r>
          </a:p>
          <a:p>
            <a:pPr lvl="1"/>
            <a:r>
              <a:rPr lang="en-US" dirty="0"/>
              <a:t>Passes events to </a:t>
            </a:r>
            <a:r>
              <a:rPr lang="en-US" i="1" dirty="0"/>
              <a:t>memory backend </a:t>
            </a:r>
            <a:r>
              <a:rPr lang="en-US" dirty="0"/>
              <a:t>subcomponent</a:t>
            </a:r>
          </a:p>
          <a:p>
            <a:r>
              <a:rPr lang="en-US" b="1" dirty="0">
                <a:solidFill>
                  <a:schemeClr val="accent2"/>
                </a:solidFill>
              </a:rPr>
              <a:t>Backend: </a:t>
            </a:r>
            <a:r>
              <a:rPr lang="en-US" dirty="0"/>
              <a:t>the “real” memory controller and/or memory</a:t>
            </a:r>
          </a:p>
          <a:p>
            <a:pPr lvl="1"/>
            <a:r>
              <a:rPr lang="en-US" dirty="0"/>
              <a:t>Implementations</a:t>
            </a:r>
          </a:p>
          <a:p>
            <a:pPr lvl="2"/>
            <a:r>
              <a:rPr lang="en-US" dirty="0"/>
              <a:t>Memory controller and model itself</a:t>
            </a:r>
          </a:p>
          <a:p>
            <a:pPr lvl="2"/>
            <a:r>
              <a:rPr lang="en-US" dirty="0"/>
              <a:t>Memory controller with interface to a memory component</a:t>
            </a:r>
          </a:p>
          <a:p>
            <a:pPr lvl="2"/>
            <a:r>
              <a:rPr lang="en-US" dirty="0"/>
              <a:t>Interface to another memory controller/memory component</a:t>
            </a:r>
          </a:p>
          <a:p>
            <a:pPr lvl="2"/>
            <a:r>
              <a:rPr lang="en-US" dirty="0"/>
              <a:t>Wrapper to an external simulator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9FEB0-1738-DE4D-95C4-7FE7B8BB33F6}"/>
              </a:ext>
            </a:extLst>
          </p:cNvPr>
          <p:cNvSpPr/>
          <p:nvPr/>
        </p:nvSpPr>
        <p:spPr>
          <a:xfrm>
            <a:off x="8043738" y="1997769"/>
            <a:ext cx="3399369" cy="271147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Memory Controller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E9F3B-4487-4A46-9031-AC2A806A1D00}"/>
              </a:ext>
            </a:extLst>
          </p:cNvPr>
          <p:cNvSpPr/>
          <p:nvPr/>
        </p:nvSpPr>
        <p:spPr>
          <a:xfrm>
            <a:off x="8197117" y="4237110"/>
            <a:ext cx="2768600" cy="4721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Backend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035D46-3D5E-0744-95CE-5FDEB1759C43}"/>
              </a:ext>
            </a:extLst>
          </p:cNvPr>
          <p:cNvSpPr/>
          <p:nvPr/>
        </p:nvSpPr>
        <p:spPr>
          <a:xfrm>
            <a:off x="9519404" y="4614688"/>
            <a:ext cx="219456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1203B-D13E-774D-9C09-890A3B772C75}"/>
              </a:ext>
            </a:extLst>
          </p:cNvPr>
          <p:cNvSpPr/>
          <p:nvPr/>
        </p:nvSpPr>
        <p:spPr>
          <a:xfrm>
            <a:off x="10360717" y="2532404"/>
            <a:ext cx="1003336" cy="736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Backing store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2FA2C-57FB-3044-8E8E-823F57611F41}"/>
              </a:ext>
            </a:extLst>
          </p:cNvPr>
          <p:cNvSpPr/>
          <p:nvPr/>
        </p:nvSpPr>
        <p:spPr>
          <a:xfrm>
            <a:off x="8521397" y="2965015"/>
            <a:ext cx="122128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Custom command handler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603FC6-7C75-DC46-9CC4-9908C1D7355B}"/>
              </a:ext>
            </a:extLst>
          </p:cNvPr>
          <p:cNvCxnSpPr>
            <a:cxnSpLocks/>
          </p:cNvCxnSpPr>
          <p:nvPr/>
        </p:nvCxnSpPr>
        <p:spPr>
          <a:xfrm>
            <a:off x="7728319" y="2786405"/>
            <a:ext cx="2374903" cy="7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47D289-A2EB-5C48-B465-4D4F378B4C5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132041" y="2786405"/>
            <a:ext cx="0" cy="1786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BE4A92-7FD9-DF43-9F08-F66CA83F9B26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132041" y="3879416"/>
            <a:ext cx="0" cy="35383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08E18A-500C-2F4D-B663-8172E31C0A7B}"/>
              </a:ext>
            </a:extLst>
          </p:cNvPr>
          <p:cNvCxnSpPr>
            <a:cxnSpLocks/>
          </p:cNvCxnSpPr>
          <p:nvPr/>
        </p:nvCxnSpPr>
        <p:spPr>
          <a:xfrm flipH="1">
            <a:off x="10103221" y="2786404"/>
            <a:ext cx="370" cy="14468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7DB07D-1440-3C4A-BBC8-5F328EC38195}"/>
              </a:ext>
            </a:extLst>
          </p:cNvPr>
          <p:cNvCxnSpPr>
            <a:cxnSpLocks/>
          </p:cNvCxnSpPr>
          <p:nvPr/>
        </p:nvCxnSpPr>
        <p:spPr>
          <a:xfrm>
            <a:off x="9614307" y="5148573"/>
            <a:ext cx="48891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6BAF51-3445-CF4B-BA55-21BC73A11329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9629132" y="4830589"/>
            <a:ext cx="0" cy="301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977BE8C-9D4C-5B4F-9703-1E140AFFCBD8}"/>
              </a:ext>
            </a:extLst>
          </p:cNvPr>
          <p:cNvSpPr txBox="1"/>
          <p:nvPr/>
        </p:nvSpPr>
        <p:spPr>
          <a:xfrm>
            <a:off x="10088343" y="4897877"/>
            <a:ext cx="193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memory component (optional)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55FC8-2AF7-CF48-857E-2DF698A6A8CC}"/>
              </a:ext>
            </a:extLst>
          </p:cNvPr>
          <p:cNvSpPr/>
          <p:nvPr/>
        </p:nvSpPr>
        <p:spPr>
          <a:xfrm>
            <a:off x="7942140" y="2685895"/>
            <a:ext cx="219456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Snip and Round Single Corner Rectangle 21">
            <a:extLst>
              <a:ext uri="{FF2B5EF4-FFF2-40B4-BE49-F238E27FC236}">
                <a16:creationId xmlns:a16="http://schemas.microsoft.com/office/drawing/2014/main" id="{094CB033-2A1A-484E-B8B6-A9425B2F81EB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23" name="Snip and Round Single Corner Rectangle 22">
            <a:extLst>
              <a:ext uri="{FF2B5EF4-FFF2-40B4-BE49-F238E27FC236}">
                <a16:creationId xmlns:a16="http://schemas.microsoft.com/office/drawing/2014/main" id="{983A6475-8B96-BD40-8E5F-4BFBEDD34D1B}"/>
              </a:ext>
            </a:extLst>
          </p:cNvPr>
          <p:cNvSpPr/>
          <p:nvPr/>
        </p:nvSpPr>
        <p:spPr>
          <a:xfrm>
            <a:off x="2031095" y="6270171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29" name="Snip and Round Single Corner Rectangle 28">
            <a:extLst>
              <a:ext uri="{FF2B5EF4-FFF2-40B4-BE49-F238E27FC236}">
                <a16:creationId xmlns:a16="http://schemas.microsoft.com/office/drawing/2014/main" id="{6E8CE774-7D63-2648-8888-1F677384658A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30" name="Snip and Round Single Corner Rectangle 29">
            <a:extLst>
              <a:ext uri="{FF2B5EF4-FFF2-40B4-BE49-F238E27FC236}">
                <a16:creationId xmlns:a16="http://schemas.microsoft.com/office/drawing/2014/main" id="{B3AA50A8-0F6E-E24A-A0E1-109CDD56F896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31" name="Snip and Round Single Corner Rectangle 30">
            <a:extLst>
              <a:ext uri="{FF2B5EF4-FFF2-40B4-BE49-F238E27FC236}">
                <a16:creationId xmlns:a16="http://schemas.microsoft.com/office/drawing/2014/main" id="{400260C3-1F0C-B34F-9D05-F19828A926EB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761A65-0ED6-0142-043E-3EF557AB238C}"/>
              </a:ext>
            </a:extLst>
          </p:cNvPr>
          <p:cNvSpPr/>
          <p:nvPr/>
        </p:nvSpPr>
        <p:spPr>
          <a:xfrm>
            <a:off x="7518400" y="460342"/>
            <a:ext cx="4405950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memHierarchy.MemController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8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E2BA-B2EE-CE4E-83C1-A367D39B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MemHierarchy:</a:t>
            </a:r>
            <a:r>
              <a:rPr lang="en-US" dirty="0">
                <a:solidFill>
                  <a:schemeClr val="tx1"/>
                </a:solidFill>
              </a:rPr>
              <a:t> SST 13.1 </a:t>
            </a:r>
            <a:r>
              <a:rPr lang="en-US" dirty="0"/>
              <a:t>backends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14CDF-B532-4540-87CB-B098643FD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96DDA-D044-E84A-AEF9-AAFED5C3AE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Memory (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external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CramSim (DDR, HBM)</a:t>
            </a:r>
          </a:p>
          <a:p>
            <a:pPr lvl="1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DRAMSim3</a:t>
            </a:r>
            <a:r>
              <a:rPr lang="en-US" dirty="0"/>
              <a:t> DDR, LPDDR, GDDR HBM, HMC, STT-MRAM)</a:t>
            </a:r>
          </a:p>
          <a:p>
            <a:pPr lvl="1"/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FlashDIMMSim</a:t>
            </a:r>
            <a:r>
              <a:rPr lang="en-US" dirty="0"/>
              <a:t> (FLASH)</a:t>
            </a:r>
          </a:p>
          <a:p>
            <a:pPr lvl="1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HMCSim/GoblinHMC 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 </a:t>
            </a:r>
            <a:r>
              <a:rPr lang="en-US" dirty="0"/>
              <a:t>(HMC)</a:t>
            </a:r>
          </a:p>
          <a:p>
            <a:pPr lvl="1"/>
            <a:r>
              <a:rPr lang="en-US" dirty="0"/>
              <a:t>Messier (NVRAM)</a:t>
            </a:r>
          </a:p>
          <a:p>
            <a:pPr lvl="1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Ramulator</a:t>
            </a:r>
            <a:r>
              <a:rPr lang="en-US" dirty="0"/>
              <a:t> (DDR, HBM, HMC)</a:t>
            </a:r>
          </a:p>
          <a:p>
            <a:pPr lvl="1"/>
            <a:r>
              <a:rPr lang="en-US" dirty="0"/>
              <a:t>SimpleDRAM (DDR)</a:t>
            </a:r>
          </a:p>
          <a:p>
            <a:pPr lvl="1"/>
            <a:r>
              <a:rPr lang="en-US" dirty="0"/>
              <a:t>SimpleMem (constant latency)</a:t>
            </a:r>
          </a:p>
          <a:p>
            <a:pPr lvl="1"/>
            <a:r>
              <a:rPr lang="en-US" dirty="0"/>
              <a:t>TimingDRAM (DDR)</a:t>
            </a:r>
          </a:p>
          <a:p>
            <a:pPr lvl="1"/>
            <a:r>
              <a:rPr lang="en-US" dirty="0"/>
              <a:t>VaultSimC (HMC-like)</a:t>
            </a:r>
          </a:p>
          <a:p>
            <a:pPr lvl="1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F34DD8B-A56C-1F49-BDAD-F479CE9D8B9B}"/>
              </a:ext>
            </a:extLst>
          </p:cNvPr>
          <p:cNvSpPr txBox="1">
            <a:spLocks/>
          </p:cNvSpPr>
          <p:nvPr/>
        </p:nvSpPr>
        <p:spPr>
          <a:xfrm>
            <a:off x="720648" y="5748290"/>
            <a:ext cx="10785552" cy="5001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36" indent="-18288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System Font Regular"/>
              <a:buChar char="◦"/>
              <a:defRPr sz="24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1pPr>
            <a:lvl2pPr marL="384029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22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2pPr>
            <a:lvl3pPr marL="566900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3pPr>
            <a:lvl4pPr marL="749771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4pPr>
            <a:lvl5pPr marL="932642" indent="-18287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0F0"/>
              </a:buClr>
              <a:buFont typeface="Calibri" pitchFamily="34" charset="0"/>
              <a:buChar char="◦"/>
              <a:defRPr sz="1600" kern="1200">
                <a:solidFill>
                  <a:schemeClr val="tx1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Gill Sans MT" panose="020B0502020104020203" pitchFamily="34" charset="77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Plus a few that can be used with other backends to reorder requests, add latency, etc.</a:t>
            </a:r>
          </a:p>
        </p:txBody>
      </p:sp>
      <p:sp>
        <p:nvSpPr>
          <p:cNvPr id="6" name="Snip and Round Single Corner Rectangle 5">
            <a:extLst>
              <a:ext uri="{FF2B5EF4-FFF2-40B4-BE49-F238E27FC236}">
                <a16:creationId xmlns:a16="http://schemas.microsoft.com/office/drawing/2014/main" id="{6042E1D1-8E27-7744-A0A7-501ABF462DC6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9BF3C51C-CBB7-7840-A04D-9D93D764618B}"/>
              </a:ext>
            </a:extLst>
          </p:cNvPr>
          <p:cNvSpPr/>
          <p:nvPr/>
        </p:nvSpPr>
        <p:spPr>
          <a:xfrm>
            <a:off x="2031095" y="6270171"/>
            <a:ext cx="1311352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A07A8CFB-FF71-B648-BF95-0F3EA38D6E04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38657E6B-E5BC-0745-BFB9-E132B29131B8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C51C76F1-C250-8242-94FC-77558F328F39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9492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9D6B0-A1EA-E949-927B-899717097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DB51-FFB2-E44B-8817-24CAAE2A1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u="sng" dirty="0"/>
              <a:t>Elements:</a:t>
            </a:r>
          </a:p>
          <a:p>
            <a:r>
              <a:rPr lang="en-US" dirty="0"/>
              <a:t>Merlin</a:t>
            </a:r>
          </a:p>
          <a:p>
            <a:r>
              <a:rPr lang="en-US" dirty="0"/>
              <a:t>Kingsley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genda Presentation Template">
            <a:extLst>
              <a:ext uri="{FF2B5EF4-FFF2-40B4-BE49-F238E27FC236}">
                <a16:creationId xmlns:a16="http://schemas.microsoft.com/office/drawing/2014/main" id="{6F1F2116-1535-F5B0-D489-C1BD721F7040}"/>
              </a:ext>
            </a:extLst>
          </p:cNvPr>
          <p:cNvSpPr txBox="1"/>
          <p:nvPr/>
        </p:nvSpPr>
        <p:spPr>
          <a:xfrm>
            <a:off x="664464" y="2256971"/>
            <a:ext cx="2998044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+mj-lt"/>
              </a:rPr>
              <a:t>Networks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7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Merlin: </a:t>
            </a:r>
            <a:r>
              <a:rPr lang="en-US" dirty="0"/>
              <a:t>Network simulator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Low-level networking components that can be used to simulate high-speed networks (machine level) or on-chip networks</a:t>
            </a:r>
          </a:p>
          <a:p>
            <a:endParaRPr lang="en-US" sz="1200" dirty="0"/>
          </a:p>
          <a:p>
            <a:r>
              <a:rPr lang="en-US" dirty="0"/>
              <a:t>Capabilities</a:t>
            </a:r>
          </a:p>
          <a:p>
            <a:pPr lvl="1"/>
            <a:r>
              <a:rPr lang="en-US" dirty="0"/>
              <a:t>High radix router model (hr_router)</a:t>
            </a:r>
          </a:p>
          <a:p>
            <a:pPr lvl="1"/>
            <a:r>
              <a:rPr lang="en-US" dirty="0"/>
              <a:t>Topologies – mesh, n-dim tori, fat-tree, dragonfly, </a:t>
            </a:r>
          </a:p>
          <a:p>
            <a:pPr lvl="1"/>
            <a:endParaRPr lang="en-US" sz="1200" dirty="0"/>
          </a:p>
          <a:p>
            <a:r>
              <a:rPr lang="en-US" dirty="0"/>
              <a:t>Many ways to drive a network</a:t>
            </a:r>
          </a:p>
          <a:p>
            <a:pPr lvl="1"/>
            <a:r>
              <a:rPr lang="en-US" dirty="0"/>
              <a:t>Simple traffic generation models</a:t>
            </a:r>
          </a:p>
          <a:p>
            <a:pPr lvl="2"/>
            <a:r>
              <a:rPr lang="en-US" dirty="0"/>
              <a:t>Nearest neighbor, uniform, uniform w/ hotspot, normal, binomial</a:t>
            </a:r>
          </a:p>
          <a:p>
            <a:pPr lvl="1"/>
            <a:r>
              <a:rPr lang="en-US" i="1" dirty="0"/>
              <a:t>MemHierarchy</a:t>
            </a:r>
          </a:p>
          <a:p>
            <a:pPr lvl="1"/>
            <a:r>
              <a:rPr lang="en-US" dirty="0"/>
              <a:t>Lightweight network endpoint models (</a:t>
            </a:r>
            <a:r>
              <a:rPr lang="en-US" i="1" dirty="0"/>
              <a:t>Ember</a:t>
            </a:r>
            <a:r>
              <a:rPr lang="en-US" dirty="0"/>
              <a:t> – coming up next)</a:t>
            </a:r>
          </a:p>
          <a:p>
            <a:pPr lvl="1"/>
            <a:r>
              <a:rPr lang="en-US" dirty="0"/>
              <a:t>Or, make your own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0FBED7E0-7752-594B-85F9-721A38056DDA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BCF4DA29-C74A-E048-B18B-E9EA68D56761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CB04D4B6-D0D3-A74C-8138-3ECEDC5F11C5}"/>
              </a:ext>
            </a:extLst>
          </p:cNvPr>
          <p:cNvSpPr/>
          <p:nvPr/>
        </p:nvSpPr>
        <p:spPr>
          <a:xfrm>
            <a:off x="3342446" y="6270171"/>
            <a:ext cx="1860363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Network/NoC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77946CA3-2E24-024A-ADA3-9D4E08889652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9B9C748E-15FC-394A-A1F0-51E4B125B9C1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59B9F7-BBE6-357A-28E0-36C2FE4AF680}"/>
              </a:ext>
            </a:extLst>
          </p:cNvPr>
          <p:cNvSpPr/>
          <p:nvPr/>
        </p:nvSpPr>
        <p:spPr>
          <a:xfrm>
            <a:off x="9911644" y="460342"/>
            <a:ext cx="2012706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merlin</a:t>
            </a:r>
          </a:p>
        </p:txBody>
      </p:sp>
    </p:spTree>
    <p:extLst>
      <p:ext uri="{BB962C8B-B14F-4D97-AF65-F5344CB8AC3E}">
        <p14:creationId xmlns:p14="http://schemas.microsoft.com/office/powerpoint/2010/main" val="2533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Merlin:</a:t>
            </a:r>
            <a:r>
              <a:rPr lang="en-US" dirty="0"/>
              <a:t>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5740401" y="1117601"/>
            <a:ext cx="4254500" cy="43053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480051" y="17653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480051" y="25527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480051" y="33528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480051" y="41656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5" name="Rectangle 94"/>
          <p:cNvSpPr/>
          <p:nvPr/>
        </p:nvSpPr>
        <p:spPr>
          <a:xfrm>
            <a:off x="9734551" y="17653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734551" y="25527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7" name="Rectangle 96"/>
          <p:cNvSpPr/>
          <p:nvPr/>
        </p:nvSpPr>
        <p:spPr>
          <a:xfrm>
            <a:off x="9734551" y="33528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734551" y="41656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PC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899149" y="4787901"/>
            <a:ext cx="3956051" cy="546100"/>
          </a:xfrm>
          <a:prstGeom prst="rect">
            <a:avLst/>
          </a:prstGeom>
          <a:solidFill>
            <a:srgbClr val="000090"/>
          </a:soli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Topology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442201" y="1765301"/>
            <a:ext cx="825500" cy="283210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wordArtVert"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XBAR</a:t>
            </a:r>
          </a:p>
        </p:txBody>
      </p:sp>
      <p:cxnSp>
        <p:nvCxnSpPr>
          <p:cNvPr id="101" name="Straight Arrow Connector 100"/>
          <p:cNvCxnSpPr>
            <a:stCxn id="91" idx="3"/>
          </p:cNvCxnSpPr>
          <p:nvPr/>
        </p:nvCxnSpPr>
        <p:spPr>
          <a:xfrm>
            <a:off x="6000749" y="2025651"/>
            <a:ext cx="1441451" cy="127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2" name="Straight Arrow Connector 101"/>
          <p:cNvCxnSpPr/>
          <p:nvPr/>
        </p:nvCxnSpPr>
        <p:spPr>
          <a:xfrm>
            <a:off x="6000749" y="2825751"/>
            <a:ext cx="1441451" cy="127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3" name="Straight Arrow Connector 102"/>
          <p:cNvCxnSpPr/>
          <p:nvPr/>
        </p:nvCxnSpPr>
        <p:spPr>
          <a:xfrm>
            <a:off x="6000749" y="3638551"/>
            <a:ext cx="1441451" cy="127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4" name="Straight Arrow Connector 103"/>
          <p:cNvCxnSpPr/>
          <p:nvPr/>
        </p:nvCxnSpPr>
        <p:spPr>
          <a:xfrm>
            <a:off x="6000749" y="4413251"/>
            <a:ext cx="1441451" cy="127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5" name="Straight Arrow Connector 104"/>
          <p:cNvCxnSpPr/>
          <p:nvPr/>
        </p:nvCxnSpPr>
        <p:spPr>
          <a:xfrm>
            <a:off x="8267700" y="2038351"/>
            <a:ext cx="146685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Straight Arrow Connector 105"/>
          <p:cNvCxnSpPr/>
          <p:nvPr/>
        </p:nvCxnSpPr>
        <p:spPr>
          <a:xfrm>
            <a:off x="8267700" y="2825751"/>
            <a:ext cx="1466851" cy="127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7" name="Straight Arrow Connector 106"/>
          <p:cNvCxnSpPr/>
          <p:nvPr/>
        </p:nvCxnSpPr>
        <p:spPr>
          <a:xfrm>
            <a:off x="8267700" y="3651251"/>
            <a:ext cx="146685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8" name="Straight Arrow Connector 107"/>
          <p:cNvCxnSpPr/>
          <p:nvPr/>
        </p:nvCxnSpPr>
        <p:spPr>
          <a:xfrm>
            <a:off x="8267700" y="4425951"/>
            <a:ext cx="146685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9" name="TextBox 108"/>
          <p:cNvSpPr txBox="1"/>
          <p:nvPr/>
        </p:nvSpPr>
        <p:spPr>
          <a:xfrm>
            <a:off x="7188200" y="113030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Router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794501" y="57150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PC = PortControl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752601" y="1653520"/>
            <a:ext cx="2959100" cy="251208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451351" y="2552701"/>
            <a:ext cx="520700" cy="520700"/>
          </a:xfrm>
          <a:prstGeom prst="rect">
            <a:avLst/>
          </a:prstGeom>
          <a:gradFill rotWithShape="1">
            <a:gsLst>
              <a:gs pos="0">
                <a:srgbClr val="2D2D8A">
                  <a:tint val="100000"/>
                  <a:shade val="100000"/>
                  <a:satMod val="130000"/>
                </a:srgbClr>
              </a:gs>
              <a:gs pos="100000">
                <a:srgbClr val="2D2D8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LC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247901" y="4292084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LC = LinkControl</a:t>
            </a:r>
          </a:p>
        </p:txBody>
      </p:sp>
      <p:cxnSp>
        <p:nvCxnSpPr>
          <p:cNvPr id="114" name="Straight Arrow Connector 113"/>
          <p:cNvCxnSpPr>
            <a:stCxn id="112" idx="3"/>
            <a:endCxn id="92" idx="1"/>
          </p:cNvCxnSpPr>
          <p:nvPr/>
        </p:nvCxnSpPr>
        <p:spPr>
          <a:xfrm>
            <a:off x="4972051" y="2813051"/>
            <a:ext cx="508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5" name="Rounded Rectangle 114"/>
          <p:cNvSpPr/>
          <p:nvPr/>
        </p:nvSpPr>
        <p:spPr>
          <a:xfrm>
            <a:off x="2019300" y="2438401"/>
            <a:ext cx="1924051" cy="158750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TrafficGen</a:t>
            </a:r>
          </a:p>
          <a:p>
            <a:pPr algn="ctr" defTabSz="914377"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TestNIC</a:t>
            </a:r>
          </a:p>
          <a:p>
            <a:pPr algn="ctr" defTabSz="914377"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User Logic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3943351" y="2838451"/>
            <a:ext cx="5080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7" name="TextBox 116"/>
          <p:cNvSpPr txBox="1"/>
          <p:nvPr/>
        </p:nvSpPr>
        <p:spPr>
          <a:xfrm>
            <a:off x="2617440" y="1720849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2800" kern="0" dirty="0">
                <a:solidFill>
                  <a:sysClr val="windowText" lastClr="000000"/>
                </a:solidFill>
              </a:rPr>
              <a:t>NIC</a:t>
            </a:r>
          </a:p>
        </p:txBody>
      </p:sp>
      <p:sp>
        <p:nvSpPr>
          <p:cNvPr id="32" name="Snip and Round Single Corner Rectangle 31">
            <a:extLst>
              <a:ext uri="{FF2B5EF4-FFF2-40B4-BE49-F238E27FC236}">
                <a16:creationId xmlns:a16="http://schemas.microsoft.com/office/drawing/2014/main" id="{AD31DA4F-C15D-6445-BB4D-5B389DAEB2D3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33" name="Snip and Round Single Corner Rectangle 32">
            <a:extLst>
              <a:ext uri="{FF2B5EF4-FFF2-40B4-BE49-F238E27FC236}">
                <a16:creationId xmlns:a16="http://schemas.microsoft.com/office/drawing/2014/main" id="{45CFBB17-0660-F940-86B3-1DCEDDD7CCD7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34" name="Snip and Round Single Corner Rectangle 33">
            <a:extLst>
              <a:ext uri="{FF2B5EF4-FFF2-40B4-BE49-F238E27FC236}">
                <a16:creationId xmlns:a16="http://schemas.microsoft.com/office/drawing/2014/main" id="{7B29EEE6-46CD-1D44-B0B1-C8F88B9ECE3F}"/>
              </a:ext>
            </a:extLst>
          </p:cNvPr>
          <p:cNvSpPr/>
          <p:nvPr/>
        </p:nvSpPr>
        <p:spPr>
          <a:xfrm>
            <a:off x="3342446" y="6270171"/>
            <a:ext cx="1860363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Network/NoC</a:t>
            </a:r>
          </a:p>
        </p:txBody>
      </p:sp>
      <p:sp>
        <p:nvSpPr>
          <p:cNvPr id="35" name="Snip and Round Single Corner Rectangle 34">
            <a:extLst>
              <a:ext uri="{FF2B5EF4-FFF2-40B4-BE49-F238E27FC236}">
                <a16:creationId xmlns:a16="http://schemas.microsoft.com/office/drawing/2014/main" id="{4F351074-E6EA-6446-8422-1A920F9D1459}"/>
              </a:ext>
            </a:extLst>
          </p:cNvPr>
          <p:cNvSpPr/>
          <p:nvPr/>
        </p:nvSpPr>
        <p:spPr>
          <a:xfrm>
            <a:off x="5202809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36" name="Snip and Round Single Corner Rectangle 35">
            <a:extLst>
              <a:ext uri="{FF2B5EF4-FFF2-40B4-BE49-F238E27FC236}">
                <a16:creationId xmlns:a16="http://schemas.microsoft.com/office/drawing/2014/main" id="{6070BC65-980A-1F44-9156-4326B3F89632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ED7EA8-8498-C5E5-AEB9-CE7C5F7280C2}"/>
              </a:ext>
            </a:extLst>
          </p:cNvPr>
          <p:cNvSpPr/>
          <p:nvPr/>
        </p:nvSpPr>
        <p:spPr>
          <a:xfrm>
            <a:off x="9911644" y="460342"/>
            <a:ext cx="2012706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merlin</a:t>
            </a:r>
          </a:p>
        </p:txBody>
      </p:sp>
    </p:spTree>
    <p:extLst>
      <p:ext uri="{BB962C8B-B14F-4D97-AF65-F5344CB8AC3E}">
        <p14:creationId xmlns:p14="http://schemas.microsoft.com/office/powerpoint/2010/main" val="108735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4C45-E464-2447-B0C2-9327C8EC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033" y="4756415"/>
            <a:ext cx="2980967" cy="1676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C44AA-C66E-C647-8FF7-5EF109FA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SST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D871A-8716-DA46-A85D-3BD2FA4CA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5998-6E12-8440-9862-DE754DD17A8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Parallel Discrete-Event Simulator Framework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SST Core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/>
              <a:t>Flexible framework enables multitude of custom “simulators”</a:t>
            </a:r>
          </a:p>
          <a:p>
            <a:pPr lvl="1"/>
            <a:r>
              <a:rPr lang="en-US" dirty="0"/>
              <a:t>Demonstrated scaling to over 512 processors running a million+ components</a:t>
            </a:r>
          </a:p>
          <a:p>
            <a:r>
              <a:rPr lang="en-US" dirty="0"/>
              <a:t>Comes with many built-in simulation models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SST Elements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/>
              <a:t>Processors, memories, networks</a:t>
            </a:r>
          </a:p>
          <a:p>
            <a:r>
              <a:rPr lang="en-US" dirty="0"/>
              <a:t>Open API</a:t>
            </a:r>
          </a:p>
          <a:p>
            <a:pPr lvl="1"/>
            <a:r>
              <a:rPr lang="en-US" dirty="0"/>
              <a:t>Easily extensible with new models</a:t>
            </a:r>
          </a:p>
          <a:p>
            <a:pPr lvl="1"/>
            <a:r>
              <a:rPr lang="en-US" dirty="0"/>
              <a:t>Modular framework</a:t>
            </a:r>
          </a:p>
          <a:p>
            <a:pPr lvl="1"/>
            <a:r>
              <a:rPr lang="en-US" dirty="0"/>
              <a:t>Open-source core</a:t>
            </a:r>
          </a:p>
          <a:p>
            <a:r>
              <a:rPr lang="en-US" dirty="0"/>
              <a:t>Time-scale independent core</a:t>
            </a:r>
          </a:p>
          <a:p>
            <a:pPr lvl="1"/>
            <a:r>
              <a:rPr lang="en-US" dirty="0"/>
              <a:t>Handles Micro-, Meso-, Macro-scale simulations</a:t>
            </a:r>
          </a:p>
          <a:p>
            <a:r>
              <a:rPr lang="en-US" dirty="0"/>
              <a:t>C++, Python</a:t>
            </a:r>
          </a:p>
        </p:txBody>
      </p:sp>
    </p:spTree>
    <p:extLst>
      <p:ext uri="{BB962C8B-B14F-4D97-AF65-F5344CB8AC3E}">
        <p14:creationId xmlns:p14="http://schemas.microsoft.com/office/powerpoint/2010/main" val="8777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A4DD-7916-C844-A5BD-E0D2BEBF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Kingsley: </a:t>
            </a:r>
            <a:r>
              <a:rPr lang="en-US" dirty="0">
                <a:solidFill>
                  <a:schemeClr val="tx1"/>
                </a:solidFill>
              </a:rPr>
              <a:t>Mesh simulator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68CD0-2C37-6347-A052-D0AC14A2A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129592-4557-E642-A7B2-D69F1D7B2E8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5529529" cy="4910091"/>
          </a:xfrm>
        </p:spPr>
        <p:txBody>
          <a:bodyPr/>
          <a:lstStyle/>
          <a:p>
            <a:r>
              <a:rPr lang="en-US" dirty="0"/>
              <a:t>Network-on-chip model; mesh configuration</a:t>
            </a:r>
          </a:p>
          <a:p>
            <a:r>
              <a:rPr lang="en-US" dirty="0"/>
              <a:t>Similar to Merlin but:</a:t>
            </a:r>
          </a:p>
          <a:p>
            <a:pPr lvl="1"/>
            <a:r>
              <a:rPr lang="en-US" dirty="0"/>
              <a:t>No input queuing at routers</a:t>
            </a:r>
          </a:p>
          <a:p>
            <a:pPr lvl="1"/>
            <a:r>
              <a:rPr lang="en-US" dirty="0"/>
              <a:t>Mesh topology only</a:t>
            </a:r>
          </a:p>
          <a:p>
            <a:pPr lvl="1"/>
            <a:r>
              <a:rPr lang="en-US" dirty="0"/>
              <a:t>Not all ports need to be populated</a:t>
            </a:r>
          </a:p>
          <a:p>
            <a:pPr lvl="1"/>
            <a:r>
              <a:rPr lang="en-US" dirty="0"/>
              <a:t>Possible to instantiate multiple unconnected networks</a:t>
            </a:r>
          </a:p>
          <a:p>
            <a:pPr lvl="2"/>
            <a:r>
              <a:rPr lang="en-US" dirty="0"/>
              <a:t>Multiple physical networks for coherence (e.g., request/response/ack/forward)</a:t>
            </a:r>
          </a:p>
          <a:p>
            <a:pPr lvl="2"/>
            <a:r>
              <a:rPr lang="en-US" dirty="0"/>
              <a:t>Kingsley </a:t>
            </a:r>
            <a:r>
              <a:rPr lang="en-US" dirty="0" err="1"/>
              <a:t>NoC</a:t>
            </a:r>
            <a:r>
              <a:rPr lang="en-US" dirty="0"/>
              <a:t> + Merlin/Kingsley system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9E5E4-218D-1D43-BDAC-53685966FB8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02400"/>
            <a:ext cx="482282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IISWC 2019 Tutorial</a:t>
            </a:r>
            <a:endParaRPr lang="en-US" dirty="0"/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F160192C-26CA-B74A-B0F8-46C0095CA19B}"/>
              </a:ext>
            </a:extLst>
          </p:cNvPr>
          <p:cNvSpPr/>
          <p:nvPr/>
        </p:nvSpPr>
        <p:spPr>
          <a:xfrm>
            <a:off x="719746" y="6501511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E8E8EB82-1E5B-8D44-BEDF-412B6C9FAEC1}"/>
              </a:ext>
            </a:extLst>
          </p:cNvPr>
          <p:cNvSpPr/>
          <p:nvPr/>
        </p:nvSpPr>
        <p:spPr>
          <a:xfrm>
            <a:off x="2031098" y="6501511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AF1010F0-DC9C-E64C-A61E-A51925788AF0}"/>
              </a:ext>
            </a:extLst>
          </p:cNvPr>
          <p:cNvSpPr/>
          <p:nvPr/>
        </p:nvSpPr>
        <p:spPr>
          <a:xfrm>
            <a:off x="3342449" y="6270174"/>
            <a:ext cx="1860363" cy="625037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Network/NoC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082FCBCC-F8B3-BE4E-ACEE-1EE3F5FE84BC}"/>
              </a:ext>
            </a:extLst>
          </p:cNvPr>
          <p:cNvSpPr/>
          <p:nvPr/>
        </p:nvSpPr>
        <p:spPr>
          <a:xfrm>
            <a:off x="5202812" y="6501511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 driver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C62106B3-070C-BE46-A1C7-59798751F76B}"/>
              </a:ext>
            </a:extLst>
          </p:cNvPr>
          <p:cNvSpPr/>
          <p:nvPr/>
        </p:nvSpPr>
        <p:spPr>
          <a:xfrm>
            <a:off x="7060163" y="6501511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F41E9F-36C7-8D49-AEC9-F205B7AF2798}"/>
              </a:ext>
            </a:extLst>
          </p:cNvPr>
          <p:cNvGrpSpPr/>
          <p:nvPr/>
        </p:nvGrpSpPr>
        <p:grpSpPr>
          <a:xfrm>
            <a:off x="6329629" y="1169710"/>
            <a:ext cx="5242367" cy="3807922"/>
            <a:chOff x="6634429" y="1711678"/>
            <a:chExt cx="5242367" cy="3807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A72B01-0A88-E548-9594-5864132A6F73}"/>
                </a:ext>
              </a:extLst>
            </p:cNvPr>
            <p:cNvGrpSpPr/>
            <p:nvPr/>
          </p:nvGrpSpPr>
          <p:grpSpPr>
            <a:xfrm>
              <a:off x="6634429" y="1923746"/>
              <a:ext cx="4488156" cy="3443454"/>
              <a:chOff x="6634429" y="1923746"/>
              <a:chExt cx="4488156" cy="3443454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F9740A3-71F8-BC48-89E8-96AE17B92535}"/>
                  </a:ext>
                </a:extLst>
              </p:cNvPr>
              <p:cNvCxnSpPr>
                <a:cxnSpLocks/>
                <a:stCxn id="108" idx="7"/>
                <a:endCxn id="22" idx="1"/>
              </p:cNvCxnSpPr>
              <p:nvPr/>
            </p:nvCxnSpPr>
            <p:spPr>
              <a:xfrm flipV="1">
                <a:off x="6790527" y="1923746"/>
                <a:ext cx="301087" cy="333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F1C37B1-E70B-3145-8421-F2A1380F6F36}"/>
                  </a:ext>
                </a:extLst>
              </p:cNvPr>
              <p:cNvCxnSpPr>
                <a:cxnSpLocks/>
                <a:stCxn id="110" idx="7"/>
                <a:endCxn id="70" idx="1"/>
              </p:cNvCxnSpPr>
              <p:nvPr/>
            </p:nvCxnSpPr>
            <p:spPr>
              <a:xfrm flipV="1">
                <a:off x="8148908" y="1923746"/>
                <a:ext cx="286363" cy="333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A0F0D46-FE4C-9D40-9DF5-CD34DE075706}"/>
                  </a:ext>
                </a:extLst>
              </p:cNvPr>
              <p:cNvCxnSpPr>
                <a:cxnSpLocks/>
                <a:stCxn id="109" idx="7"/>
                <a:endCxn id="65" idx="1"/>
              </p:cNvCxnSpPr>
              <p:nvPr/>
            </p:nvCxnSpPr>
            <p:spPr>
              <a:xfrm flipV="1">
                <a:off x="9507289" y="1923746"/>
                <a:ext cx="271639" cy="333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3434B0F-E6B2-9E44-9187-221EBAACECBC}"/>
                  </a:ext>
                </a:extLst>
              </p:cNvPr>
              <p:cNvCxnSpPr>
                <a:cxnSpLocks/>
                <a:stCxn id="111" idx="7"/>
                <a:endCxn id="60" idx="1"/>
              </p:cNvCxnSpPr>
              <p:nvPr/>
            </p:nvCxnSpPr>
            <p:spPr>
              <a:xfrm flipV="1">
                <a:off x="10865671" y="1923746"/>
                <a:ext cx="256914" cy="3339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D603FF5-0DA3-5B41-979F-929FC533B387}"/>
                  </a:ext>
                </a:extLst>
              </p:cNvPr>
              <p:cNvCxnSpPr>
                <a:cxnSpLocks/>
                <a:stCxn id="115" idx="7"/>
                <a:endCxn id="61" idx="1"/>
              </p:cNvCxnSpPr>
              <p:nvPr/>
            </p:nvCxnSpPr>
            <p:spPr>
              <a:xfrm flipV="1">
                <a:off x="10865671" y="2906740"/>
                <a:ext cx="256914" cy="335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8970BEE-F113-C84F-9E4D-C1AC4EEB551D}"/>
                  </a:ext>
                </a:extLst>
              </p:cNvPr>
              <p:cNvCxnSpPr>
                <a:cxnSpLocks/>
                <a:stCxn id="119" idx="7"/>
                <a:endCxn id="63" idx="1"/>
              </p:cNvCxnSpPr>
              <p:nvPr/>
            </p:nvCxnSpPr>
            <p:spPr>
              <a:xfrm flipV="1">
                <a:off x="10865671" y="3889734"/>
                <a:ext cx="256914" cy="3368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7EB62CE-BDCF-9948-AC29-2E063745A9BD}"/>
                  </a:ext>
                </a:extLst>
              </p:cNvPr>
              <p:cNvCxnSpPr>
                <a:cxnSpLocks/>
                <a:stCxn id="107" idx="7"/>
                <a:endCxn id="64" idx="1"/>
              </p:cNvCxnSpPr>
              <p:nvPr/>
            </p:nvCxnSpPr>
            <p:spPr>
              <a:xfrm flipV="1">
                <a:off x="10865671" y="4872727"/>
                <a:ext cx="256914" cy="338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B289D0F-CFCB-DA45-A26D-B6C3CC0E7941}"/>
                  </a:ext>
                </a:extLst>
              </p:cNvPr>
              <p:cNvCxnSpPr>
                <a:cxnSpLocks/>
                <a:stCxn id="105" idx="7"/>
                <a:endCxn id="69" idx="1"/>
              </p:cNvCxnSpPr>
              <p:nvPr/>
            </p:nvCxnSpPr>
            <p:spPr>
              <a:xfrm flipV="1">
                <a:off x="9507289" y="4872727"/>
                <a:ext cx="271639" cy="338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73382FF-1FF5-D148-AB21-535B6E4EB3D9}"/>
                  </a:ext>
                </a:extLst>
              </p:cNvPr>
              <p:cNvCxnSpPr>
                <a:cxnSpLocks/>
                <a:stCxn id="118" idx="7"/>
                <a:endCxn id="73" idx="1"/>
              </p:cNvCxnSpPr>
              <p:nvPr/>
            </p:nvCxnSpPr>
            <p:spPr>
              <a:xfrm flipV="1">
                <a:off x="8148908" y="3889734"/>
                <a:ext cx="286363" cy="3368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45A0CB7-1B37-4946-9944-29C117AF565F}"/>
                  </a:ext>
                </a:extLst>
              </p:cNvPr>
              <p:cNvCxnSpPr>
                <a:cxnSpLocks/>
                <a:stCxn id="116" idx="7"/>
                <a:endCxn id="25" idx="1"/>
              </p:cNvCxnSpPr>
              <p:nvPr/>
            </p:nvCxnSpPr>
            <p:spPr>
              <a:xfrm flipV="1">
                <a:off x="6790527" y="3889734"/>
                <a:ext cx="301087" cy="3368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89368AC-5F61-C249-A502-3B34FC33FA89}"/>
                  </a:ext>
                </a:extLst>
              </p:cNvPr>
              <p:cNvCxnSpPr>
                <a:cxnSpLocks/>
                <a:stCxn id="104" idx="7"/>
                <a:endCxn id="26" idx="1"/>
              </p:cNvCxnSpPr>
              <p:nvPr/>
            </p:nvCxnSpPr>
            <p:spPr>
              <a:xfrm flipV="1">
                <a:off x="6790527" y="4872727"/>
                <a:ext cx="301087" cy="338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ECF63EA-1C93-3D4F-A0A6-05A62763CC51}"/>
                  </a:ext>
                </a:extLst>
              </p:cNvPr>
              <p:cNvCxnSpPr>
                <a:cxnSpLocks/>
                <a:stCxn id="106" idx="7"/>
                <a:endCxn id="74" idx="1"/>
              </p:cNvCxnSpPr>
              <p:nvPr/>
            </p:nvCxnSpPr>
            <p:spPr>
              <a:xfrm flipV="1">
                <a:off x="8148908" y="4872727"/>
                <a:ext cx="286363" cy="338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9B2B23F-9448-6A47-A527-57F909A36D28}"/>
                  </a:ext>
                </a:extLst>
              </p:cNvPr>
              <p:cNvCxnSpPr>
                <a:cxnSpLocks/>
                <a:stCxn id="117" idx="7"/>
                <a:endCxn id="68" idx="1"/>
              </p:cNvCxnSpPr>
              <p:nvPr/>
            </p:nvCxnSpPr>
            <p:spPr>
              <a:xfrm flipV="1">
                <a:off x="9507289" y="3889734"/>
                <a:ext cx="271639" cy="3368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ADC65D9-DCD2-5F4B-8BA6-673AF25CB818}"/>
                  </a:ext>
                </a:extLst>
              </p:cNvPr>
              <p:cNvCxnSpPr>
                <a:cxnSpLocks/>
                <a:stCxn id="112" idx="7"/>
                <a:endCxn id="23" idx="1"/>
              </p:cNvCxnSpPr>
              <p:nvPr/>
            </p:nvCxnSpPr>
            <p:spPr>
              <a:xfrm flipV="1">
                <a:off x="6790527" y="2906740"/>
                <a:ext cx="301087" cy="335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EF2EEA6-C4A8-2242-94E6-DCE030167628}"/>
                  </a:ext>
                </a:extLst>
              </p:cNvPr>
              <p:cNvCxnSpPr>
                <a:cxnSpLocks/>
                <a:stCxn id="114" idx="7"/>
                <a:endCxn id="71" idx="1"/>
              </p:cNvCxnSpPr>
              <p:nvPr/>
            </p:nvCxnSpPr>
            <p:spPr>
              <a:xfrm flipV="1">
                <a:off x="8148908" y="2906740"/>
                <a:ext cx="286363" cy="335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7389A7F-2550-BB4C-AFAD-9AACF4DCB157}"/>
                  </a:ext>
                </a:extLst>
              </p:cNvPr>
              <p:cNvCxnSpPr>
                <a:cxnSpLocks/>
                <a:stCxn id="113" idx="7"/>
                <a:endCxn id="66" idx="1"/>
              </p:cNvCxnSpPr>
              <p:nvPr/>
            </p:nvCxnSpPr>
            <p:spPr>
              <a:xfrm flipV="1">
                <a:off x="9507289" y="2906740"/>
                <a:ext cx="271639" cy="3353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97DD181-7C45-2744-9C88-22DFE6245F88}"/>
                  </a:ext>
                </a:extLst>
              </p:cNvPr>
              <p:cNvGrpSpPr/>
              <p:nvPr/>
            </p:nvGrpSpPr>
            <p:grpSpPr>
              <a:xfrm>
                <a:off x="6634429" y="2230874"/>
                <a:ext cx="4258024" cy="3136326"/>
                <a:chOff x="7124298" y="2606434"/>
                <a:chExt cx="4258024" cy="3136326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391FE211-8259-9147-88E4-1FC1E7690544}"/>
                    </a:ext>
                  </a:extLst>
                </p:cNvPr>
                <p:cNvCxnSpPr>
                  <a:cxnSpLocks/>
                  <a:stCxn id="110" idx="4"/>
                  <a:endCxn id="106" idx="0"/>
                </p:cNvCxnSpPr>
                <p:nvPr/>
              </p:nvCxnSpPr>
              <p:spPr>
                <a:xfrm>
                  <a:off x="8574119" y="2789314"/>
                  <a:ext cx="0" cy="27705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73BBE4D-1FB2-414D-943F-B1EA1165AE71}"/>
                    </a:ext>
                  </a:extLst>
                </p:cNvPr>
                <p:cNvCxnSpPr>
                  <a:cxnSpLocks/>
                  <a:stCxn id="104" idx="0"/>
                  <a:endCxn id="108" idx="4"/>
                </p:cNvCxnSpPr>
                <p:nvPr/>
              </p:nvCxnSpPr>
              <p:spPr>
                <a:xfrm flipV="1">
                  <a:off x="7215738" y="2789314"/>
                  <a:ext cx="0" cy="27705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98ECB3F-E6D6-F547-826C-20D743DB5156}"/>
                    </a:ext>
                  </a:extLst>
                </p:cNvPr>
                <p:cNvCxnSpPr>
                  <a:cxnSpLocks/>
                  <a:stCxn id="111" idx="4"/>
                  <a:endCxn id="107" idx="0"/>
                </p:cNvCxnSpPr>
                <p:nvPr/>
              </p:nvCxnSpPr>
              <p:spPr>
                <a:xfrm>
                  <a:off x="11290882" y="2789314"/>
                  <a:ext cx="0" cy="27705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2983D431-570F-3B48-B6FB-3649130F5E99}"/>
                    </a:ext>
                  </a:extLst>
                </p:cNvPr>
                <p:cNvCxnSpPr>
                  <a:cxnSpLocks/>
                  <a:stCxn id="104" idx="6"/>
                  <a:endCxn id="107" idx="2"/>
                </p:cNvCxnSpPr>
                <p:nvPr/>
              </p:nvCxnSpPr>
              <p:spPr>
                <a:xfrm>
                  <a:off x="7307178" y="5651320"/>
                  <a:ext cx="389226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C943B4AC-B3A2-2746-91BF-BE57CF5A91CA}"/>
                    </a:ext>
                  </a:extLst>
                </p:cNvPr>
                <p:cNvCxnSpPr>
                  <a:cxnSpLocks/>
                  <a:stCxn id="119" idx="2"/>
                  <a:endCxn id="116" idx="6"/>
                </p:cNvCxnSpPr>
                <p:nvPr/>
              </p:nvCxnSpPr>
              <p:spPr>
                <a:xfrm flipH="1">
                  <a:off x="7307178" y="4666838"/>
                  <a:ext cx="389226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C56599CD-DF15-5346-81C3-4BDBB78EEB5D}"/>
                    </a:ext>
                  </a:extLst>
                </p:cNvPr>
                <p:cNvCxnSpPr>
                  <a:cxnSpLocks/>
                  <a:stCxn id="115" idx="2"/>
                  <a:endCxn id="112" idx="6"/>
                </p:cNvCxnSpPr>
                <p:nvPr/>
              </p:nvCxnSpPr>
              <p:spPr>
                <a:xfrm flipH="1">
                  <a:off x="7307178" y="3682356"/>
                  <a:ext cx="389226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4DBE6A73-2E06-7649-B529-CA367EF19569}"/>
                    </a:ext>
                  </a:extLst>
                </p:cNvPr>
                <p:cNvCxnSpPr>
                  <a:cxnSpLocks/>
                  <a:stCxn id="108" idx="6"/>
                  <a:endCxn id="111" idx="2"/>
                </p:cNvCxnSpPr>
                <p:nvPr/>
              </p:nvCxnSpPr>
              <p:spPr>
                <a:xfrm>
                  <a:off x="7307178" y="2697874"/>
                  <a:ext cx="389226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8D19EDC-9629-1E4F-A60A-AB7A280B0F02}"/>
                    </a:ext>
                  </a:extLst>
                </p:cNvPr>
                <p:cNvCxnSpPr>
                  <a:cxnSpLocks/>
                  <a:stCxn id="105" idx="0"/>
                  <a:endCxn id="109" idx="4"/>
                </p:cNvCxnSpPr>
                <p:nvPr/>
              </p:nvCxnSpPr>
              <p:spPr>
                <a:xfrm flipV="1">
                  <a:off x="9932500" y="2789314"/>
                  <a:ext cx="0" cy="27705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3DDAD36A-761B-6044-99B6-EF908F525B4E}"/>
                    </a:ext>
                  </a:extLst>
                </p:cNvPr>
                <p:cNvGrpSpPr/>
                <p:nvPr/>
              </p:nvGrpSpPr>
              <p:grpSpPr>
                <a:xfrm>
                  <a:off x="7124298" y="4575398"/>
                  <a:ext cx="4258024" cy="182880"/>
                  <a:chOff x="7138385" y="4340680"/>
                  <a:chExt cx="4258024" cy="182880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0B941E4D-D8D8-5B43-8060-5C1FB78E8189}"/>
                      </a:ext>
                    </a:extLst>
                  </p:cNvPr>
                  <p:cNvSpPr/>
                  <p:nvPr/>
                </p:nvSpPr>
                <p:spPr>
                  <a:xfrm>
                    <a:off x="7138385" y="43406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7E77C2A7-634D-D640-9B74-6E307A39DE65}"/>
                      </a:ext>
                    </a:extLst>
                  </p:cNvPr>
                  <p:cNvSpPr/>
                  <p:nvPr/>
                </p:nvSpPr>
                <p:spPr>
                  <a:xfrm>
                    <a:off x="9855147" y="43406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52D6B30B-7B25-0D49-B073-C6D15030E687}"/>
                      </a:ext>
                    </a:extLst>
                  </p:cNvPr>
                  <p:cNvSpPr/>
                  <p:nvPr/>
                </p:nvSpPr>
                <p:spPr>
                  <a:xfrm>
                    <a:off x="8496766" y="43406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16CAF4CF-232A-B84C-8C95-4438096EA7F2}"/>
                      </a:ext>
                    </a:extLst>
                  </p:cNvPr>
                  <p:cNvSpPr/>
                  <p:nvPr/>
                </p:nvSpPr>
                <p:spPr>
                  <a:xfrm>
                    <a:off x="11213529" y="43406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7E827D87-D39E-264E-980C-5A2747B0C8D5}"/>
                    </a:ext>
                  </a:extLst>
                </p:cNvPr>
                <p:cNvGrpSpPr/>
                <p:nvPr/>
              </p:nvGrpSpPr>
              <p:grpSpPr>
                <a:xfrm>
                  <a:off x="7124298" y="3590916"/>
                  <a:ext cx="4258024" cy="182880"/>
                  <a:chOff x="7108203" y="3517720"/>
                  <a:chExt cx="4258024" cy="182880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904D7A1E-CC98-DD42-B071-715FC3FCC5B1}"/>
                      </a:ext>
                    </a:extLst>
                  </p:cNvPr>
                  <p:cNvSpPr/>
                  <p:nvPr/>
                </p:nvSpPr>
                <p:spPr>
                  <a:xfrm>
                    <a:off x="7108203" y="351772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407DF9F9-14D8-F841-9FD4-B2BA89C49687}"/>
                      </a:ext>
                    </a:extLst>
                  </p:cNvPr>
                  <p:cNvSpPr/>
                  <p:nvPr/>
                </p:nvSpPr>
                <p:spPr>
                  <a:xfrm>
                    <a:off x="9824965" y="351772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812F1700-63EF-384B-AA25-D96BF2413A67}"/>
                      </a:ext>
                    </a:extLst>
                  </p:cNvPr>
                  <p:cNvSpPr/>
                  <p:nvPr/>
                </p:nvSpPr>
                <p:spPr>
                  <a:xfrm>
                    <a:off x="8466584" y="351772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90D012AE-C3DD-CD47-B4F7-16EEB5AC2387}"/>
                      </a:ext>
                    </a:extLst>
                  </p:cNvPr>
                  <p:cNvSpPr/>
                  <p:nvPr/>
                </p:nvSpPr>
                <p:spPr>
                  <a:xfrm>
                    <a:off x="11183347" y="351772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46E22D40-AC7C-BE44-8E28-0FA2659B09E7}"/>
                    </a:ext>
                  </a:extLst>
                </p:cNvPr>
                <p:cNvGrpSpPr/>
                <p:nvPr/>
              </p:nvGrpSpPr>
              <p:grpSpPr>
                <a:xfrm>
                  <a:off x="7124298" y="2606434"/>
                  <a:ext cx="4258024" cy="182880"/>
                  <a:chOff x="7108203" y="2606434"/>
                  <a:chExt cx="4258024" cy="182880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E8C22549-2CDF-6548-9419-BA99C98AD975}"/>
                      </a:ext>
                    </a:extLst>
                  </p:cNvPr>
                  <p:cNvSpPr/>
                  <p:nvPr/>
                </p:nvSpPr>
                <p:spPr>
                  <a:xfrm>
                    <a:off x="7108203" y="2606434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917844BA-572C-5944-8248-F76B79FFA2C3}"/>
                      </a:ext>
                    </a:extLst>
                  </p:cNvPr>
                  <p:cNvSpPr/>
                  <p:nvPr/>
                </p:nvSpPr>
                <p:spPr>
                  <a:xfrm>
                    <a:off x="9824965" y="2606434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3BEBB6D4-C076-6C42-8560-26C2CAA5623F}"/>
                      </a:ext>
                    </a:extLst>
                  </p:cNvPr>
                  <p:cNvSpPr/>
                  <p:nvPr/>
                </p:nvSpPr>
                <p:spPr>
                  <a:xfrm>
                    <a:off x="8466584" y="2606434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E09526C7-904E-664A-8A01-4DA14F847556}"/>
                      </a:ext>
                    </a:extLst>
                  </p:cNvPr>
                  <p:cNvSpPr/>
                  <p:nvPr/>
                </p:nvSpPr>
                <p:spPr>
                  <a:xfrm>
                    <a:off x="11183347" y="2606434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92152DA5-8AE1-544F-AE4D-0DCF2E387ECC}"/>
                    </a:ext>
                  </a:extLst>
                </p:cNvPr>
                <p:cNvGrpSpPr/>
                <p:nvPr/>
              </p:nvGrpSpPr>
              <p:grpSpPr>
                <a:xfrm>
                  <a:off x="7124298" y="5559880"/>
                  <a:ext cx="4258024" cy="182880"/>
                  <a:chOff x="7140393" y="5559880"/>
                  <a:chExt cx="4258024" cy="182880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2A2F6570-52FA-D94A-B888-96434A7BAD76}"/>
                      </a:ext>
                    </a:extLst>
                  </p:cNvPr>
                  <p:cNvSpPr/>
                  <p:nvPr/>
                </p:nvSpPr>
                <p:spPr>
                  <a:xfrm>
                    <a:off x="7140393" y="55598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74391005-86EC-0D4C-886B-92C24BD73C87}"/>
                      </a:ext>
                    </a:extLst>
                  </p:cNvPr>
                  <p:cNvSpPr/>
                  <p:nvPr/>
                </p:nvSpPr>
                <p:spPr>
                  <a:xfrm>
                    <a:off x="9857155" y="55598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F44D8B8B-4CFD-5E42-91DA-2D7D2B3E5344}"/>
                      </a:ext>
                    </a:extLst>
                  </p:cNvPr>
                  <p:cNvSpPr/>
                  <p:nvPr/>
                </p:nvSpPr>
                <p:spPr>
                  <a:xfrm>
                    <a:off x="8498774" y="55598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A5C9F5DE-4259-5348-9A17-B28DE35C2F47}"/>
                      </a:ext>
                    </a:extLst>
                  </p:cNvPr>
                  <p:cNvSpPr/>
                  <p:nvPr/>
                </p:nvSpPr>
                <p:spPr>
                  <a:xfrm>
                    <a:off x="11215537" y="5559880"/>
                    <a:ext cx="182880" cy="18288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89C0283-1D2E-3C40-9854-AC5E6EDCAEBB}"/>
                </a:ext>
              </a:extLst>
            </p:cNvPr>
            <p:cNvCxnSpPr>
              <a:cxnSpLocks/>
              <a:stCxn id="47" idx="4"/>
              <a:endCxn id="50" idx="0"/>
            </p:cNvCxnSpPr>
            <p:nvPr/>
          </p:nvCxnSpPr>
          <p:spPr>
            <a:xfrm>
              <a:off x="8236650" y="2566154"/>
              <a:ext cx="0" cy="277056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B022C7-6FFD-364B-8FBF-570174D3F564}"/>
                </a:ext>
              </a:extLst>
            </p:cNvPr>
            <p:cNvCxnSpPr>
              <a:cxnSpLocks/>
              <a:stCxn id="57" idx="2"/>
              <a:endCxn id="58" idx="6"/>
            </p:cNvCxnSpPr>
            <p:nvPr/>
          </p:nvCxnSpPr>
          <p:spPr>
            <a:xfrm flipH="1">
              <a:off x="6969709" y="3459196"/>
              <a:ext cx="3892264" cy="0"/>
            </a:xfrm>
            <a:prstGeom prst="lin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DDD35E-55BD-EB4A-8E36-51C0393D2613}"/>
                </a:ext>
              </a:extLst>
            </p:cNvPr>
            <p:cNvCxnSpPr>
              <a:cxnSpLocks/>
              <a:stCxn id="48" idx="0"/>
              <a:endCxn id="46" idx="4"/>
            </p:cNvCxnSpPr>
            <p:nvPr/>
          </p:nvCxnSpPr>
          <p:spPr>
            <a:xfrm flipV="1">
              <a:off x="6878269" y="2566154"/>
              <a:ext cx="0" cy="277056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F1A81E-82FB-1A4C-8ECE-27C77D90F720}"/>
                </a:ext>
              </a:extLst>
            </p:cNvPr>
            <p:cNvCxnSpPr>
              <a:cxnSpLocks/>
              <a:stCxn id="45" idx="4"/>
              <a:endCxn id="51" idx="0"/>
            </p:cNvCxnSpPr>
            <p:nvPr/>
          </p:nvCxnSpPr>
          <p:spPr>
            <a:xfrm>
              <a:off x="10953413" y="2566154"/>
              <a:ext cx="0" cy="277056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69CB8C-A93B-964F-B362-F5BB26E048B5}"/>
                </a:ext>
              </a:extLst>
            </p:cNvPr>
            <p:cNvCxnSpPr>
              <a:cxnSpLocks/>
              <a:stCxn id="46" idx="6"/>
              <a:endCxn id="45" idx="2"/>
            </p:cNvCxnSpPr>
            <p:nvPr/>
          </p:nvCxnSpPr>
          <p:spPr>
            <a:xfrm>
              <a:off x="6969709" y="2474714"/>
              <a:ext cx="3892264" cy="0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2CC2A4-B1A3-D847-A735-F0C7F921C7E1}"/>
                </a:ext>
              </a:extLst>
            </p:cNvPr>
            <p:cNvCxnSpPr>
              <a:cxnSpLocks/>
              <a:stCxn id="48" idx="6"/>
              <a:endCxn id="51" idx="2"/>
            </p:cNvCxnSpPr>
            <p:nvPr/>
          </p:nvCxnSpPr>
          <p:spPr>
            <a:xfrm>
              <a:off x="6969709" y="5428160"/>
              <a:ext cx="3892264" cy="0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D4BCE0-F11B-9943-B3B8-5B89F798385F}"/>
                </a:ext>
              </a:extLst>
            </p:cNvPr>
            <p:cNvCxnSpPr>
              <a:cxnSpLocks/>
              <a:stCxn id="55" idx="2"/>
              <a:endCxn id="52" idx="6"/>
            </p:cNvCxnSpPr>
            <p:nvPr/>
          </p:nvCxnSpPr>
          <p:spPr>
            <a:xfrm flipH="1">
              <a:off x="6969709" y="4443678"/>
              <a:ext cx="3892264" cy="0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AB5341-0468-944A-ADBD-779FD2A73DA4}"/>
                </a:ext>
              </a:extLst>
            </p:cNvPr>
            <p:cNvCxnSpPr>
              <a:cxnSpLocks/>
              <a:stCxn id="49" idx="0"/>
              <a:endCxn id="44" idx="4"/>
            </p:cNvCxnSpPr>
            <p:nvPr/>
          </p:nvCxnSpPr>
          <p:spPr>
            <a:xfrm flipV="1">
              <a:off x="9595031" y="2566154"/>
              <a:ext cx="0" cy="277056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4736322-4A5D-4246-9BBD-66BBDE8B359E}"/>
                </a:ext>
              </a:extLst>
            </p:cNvPr>
            <p:cNvSpPr/>
            <p:nvPr/>
          </p:nvSpPr>
          <p:spPr>
            <a:xfrm>
              <a:off x="7091614" y="1711678"/>
              <a:ext cx="754211" cy="42413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Core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18B9407-C777-A942-BB80-08D9CFBA179E}"/>
                </a:ext>
              </a:extLst>
            </p:cNvPr>
            <p:cNvSpPr/>
            <p:nvPr/>
          </p:nvSpPr>
          <p:spPr>
            <a:xfrm>
              <a:off x="7091614" y="2694672"/>
              <a:ext cx="754211" cy="42413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4545C9-59B8-6D40-9842-DB29B8DDFBD6}"/>
                </a:ext>
              </a:extLst>
            </p:cNvPr>
            <p:cNvCxnSpPr>
              <a:cxnSpLocks/>
              <a:stCxn id="22" idx="1"/>
              <a:endCxn id="46" idx="7"/>
            </p:cNvCxnSpPr>
            <p:nvPr/>
          </p:nvCxnSpPr>
          <p:spPr>
            <a:xfrm flipH="1">
              <a:off x="6942927" y="1923746"/>
              <a:ext cx="148687" cy="486310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150F830-514F-564F-AB68-C32EE9E0F66E}"/>
                </a:ext>
              </a:extLst>
            </p:cNvPr>
            <p:cNvSpPr/>
            <p:nvPr/>
          </p:nvSpPr>
          <p:spPr>
            <a:xfrm>
              <a:off x="7091614" y="3677666"/>
              <a:ext cx="754211" cy="42413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FFC4350-A8EF-D64E-AFFC-D9AA1AC7DFE8}"/>
                </a:ext>
              </a:extLst>
            </p:cNvPr>
            <p:cNvSpPr/>
            <p:nvPr/>
          </p:nvSpPr>
          <p:spPr>
            <a:xfrm>
              <a:off x="7091614" y="4660659"/>
              <a:ext cx="754211" cy="42413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Core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D43F17D-65F5-FE4C-9DD4-147BC9235E56}"/>
                </a:ext>
              </a:extLst>
            </p:cNvPr>
            <p:cNvGrpSpPr/>
            <p:nvPr/>
          </p:nvGrpSpPr>
          <p:grpSpPr>
            <a:xfrm>
              <a:off x="8301308" y="1711678"/>
              <a:ext cx="888174" cy="3373116"/>
              <a:chOff x="6957651" y="1713710"/>
              <a:chExt cx="888174" cy="3373116"/>
            </a:xfrm>
          </p:grpSpPr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4370AEE8-2D5F-DE40-A7F7-461270CD0A4A}"/>
                  </a:ext>
                </a:extLst>
              </p:cNvPr>
              <p:cNvSpPr/>
              <p:nvPr/>
            </p:nvSpPr>
            <p:spPr>
              <a:xfrm>
                <a:off x="7091614" y="1713710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4BD7699B-08AD-6043-97F2-01E80CCD8767}"/>
                  </a:ext>
                </a:extLst>
              </p:cNvPr>
              <p:cNvSpPr/>
              <p:nvPr/>
            </p:nvSpPr>
            <p:spPr>
              <a:xfrm>
                <a:off x="7091614" y="2696704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6FDAD0D-A94C-2F48-B24B-6D8F0E7C1F39}"/>
                  </a:ext>
                </a:extLst>
              </p:cNvPr>
              <p:cNvCxnSpPr>
                <a:cxnSpLocks/>
                <a:stCxn id="70" idx="1"/>
                <a:endCxn id="47" idx="7"/>
              </p:cNvCxnSpPr>
              <p:nvPr/>
            </p:nvCxnSpPr>
            <p:spPr>
              <a:xfrm flipH="1">
                <a:off x="6957651" y="1925778"/>
                <a:ext cx="133963" cy="486310"/>
              </a:xfrm>
              <a:prstGeom prst="lin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64F215B-7BF7-9F42-B04C-1BDC044126F3}"/>
                  </a:ext>
                </a:extLst>
              </p:cNvPr>
              <p:cNvSpPr/>
              <p:nvPr/>
            </p:nvSpPr>
            <p:spPr>
              <a:xfrm>
                <a:off x="7091614" y="3679698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F37DE0E8-1A71-9644-8400-19D0E8A316BF}"/>
                  </a:ext>
                </a:extLst>
              </p:cNvPr>
              <p:cNvSpPr/>
              <p:nvPr/>
            </p:nvSpPr>
            <p:spPr>
              <a:xfrm>
                <a:off x="7091614" y="4662691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57BB94-85EE-8944-B5A5-25B91406AC88}"/>
                </a:ext>
              </a:extLst>
            </p:cNvPr>
            <p:cNvGrpSpPr/>
            <p:nvPr/>
          </p:nvGrpSpPr>
          <p:grpSpPr>
            <a:xfrm>
              <a:off x="9659689" y="1711678"/>
              <a:ext cx="873450" cy="3373116"/>
              <a:chOff x="6972375" y="1713710"/>
              <a:chExt cx="873450" cy="3373116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EE90EDB2-5418-D545-BDF5-CE0D544045B1}"/>
                  </a:ext>
                </a:extLst>
              </p:cNvPr>
              <p:cNvSpPr/>
              <p:nvPr/>
            </p:nvSpPr>
            <p:spPr>
              <a:xfrm>
                <a:off x="7091614" y="1713710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F69D80E-C3C3-1D44-BF75-611FE9C0B11E}"/>
                  </a:ext>
                </a:extLst>
              </p:cNvPr>
              <p:cNvSpPr/>
              <p:nvPr/>
            </p:nvSpPr>
            <p:spPr>
              <a:xfrm>
                <a:off x="7091614" y="2696704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77F331F-116C-2F4E-A0B8-B362A311F92C}"/>
                  </a:ext>
                </a:extLst>
              </p:cNvPr>
              <p:cNvCxnSpPr>
                <a:cxnSpLocks/>
                <a:stCxn id="65" idx="1"/>
                <a:endCxn id="44" idx="7"/>
              </p:cNvCxnSpPr>
              <p:nvPr/>
            </p:nvCxnSpPr>
            <p:spPr>
              <a:xfrm flipH="1">
                <a:off x="6972375" y="1925778"/>
                <a:ext cx="119239" cy="486310"/>
              </a:xfrm>
              <a:prstGeom prst="lin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E128B16-627B-814E-B9F2-0E4DA56BE647}"/>
                  </a:ext>
                </a:extLst>
              </p:cNvPr>
              <p:cNvSpPr/>
              <p:nvPr/>
            </p:nvSpPr>
            <p:spPr>
              <a:xfrm>
                <a:off x="7091614" y="3679698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B1FFDC10-A1B5-674A-9339-43CBBE382198}"/>
                  </a:ext>
                </a:extLst>
              </p:cNvPr>
              <p:cNvSpPr/>
              <p:nvPr/>
            </p:nvSpPr>
            <p:spPr>
              <a:xfrm>
                <a:off x="7091614" y="4662691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48CF92-D631-374B-BD49-E55C0985CEA5}"/>
                </a:ext>
              </a:extLst>
            </p:cNvPr>
            <p:cNvGrpSpPr/>
            <p:nvPr/>
          </p:nvGrpSpPr>
          <p:grpSpPr>
            <a:xfrm>
              <a:off x="10953413" y="1711678"/>
              <a:ext cx="923383" cy="3373116"/>
              <a:chOff x="6922442" y="1713710"/>
              <a:chExt cx="923383" cy="3373116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4947FDD9-8314-444E-8590-0DEC571BEDD6}"/>
                  </a:ext>
                </a:extLst>
              </p:cNvPr>
              <p:cNvSpPr/>
              <p:nvPr/>
            </p:nvSpPr>
            <p:spPr>
              <a:xfrm>
                <a:off x="7091614" y="1713710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094B5148-66C1-DD45-8F2E-27F1B1489117}"/>
                  </a:ext>
                </a:extLst>
              </p:cNvPr>
              <p:cNvSpPr/>
              <p:nvPr/>
            </p:nvSpPr>
            <p:spPr>
              <a:xfrm>
                <a:off x="7091614" y="2696704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372CA1C-839A-0B45-AD6D-B996D1590C22}"/>
                  </a:ext>
                </a:extLst>
              </p:cNvPr>
              <p:cNvCxnSpPr>
                <a:cxnSpLocks/>
                <a:stCxn id="60" idx="1"/>
                <a:endCxn id="45" idx="0"/>
              </p:cNvCxnSpPr>
              <p:nvPr/>
            </p:nvCxnSpPr>
            <p:spPr>
              <a:xfrm flipH="1">
                <a:off x="6922442" y="1925778"/>
                <a:ext cx="169172" cy="459528"/>
              </a:xfrm>
              <a:prstGeom prst="lin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182FADE5-0231-0E4E-8378-A4A8312974D1}"/>
                  </a:ext>
                </a:extLst>
              </p:cNvPr>
              <p:cNvSpPr/>
              <p:nvPr/>
            </p:nvSpPr>
            <p:spPr>
              <a:xfrm>
                <a:off x="7091614" y="3679698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DEC5195B-D04F-604B-90FA-5189AB17B075}"/>
                  </a:ext>
                </a:extLst>
              </p:cNvPr>
              <p:cNvSpPr/>
              <p:nvPr/>
            </p:nvSpPr>
            <p:spPr>
              <a:xfrm>
                <a:off x="7091614" y="4662691"/>
                <a:ext cx="754211" cy="42413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Core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49ADAD0-C1C4-7041-81AE-96AD368E5AF1}"/>
                </a:ext>
              </a:extLst>
            </p:cNvPr>
            <p:cNvGrpSpPr/>
            <p:nvPr/>
          </p:nvGrpSpPr>
          <p:grpSpPr>
            <a:xfrm>
              <a:off x="6786829" y="3367756"/>
              <a:ext cx="4258024" cy="182880"/>
              <a:chOff x="7108203" y="3517720"/>
              <a:chExt cx="4258024" cy="182880"/>
            </a:xfrm>
            <a:solidFill>
              <a:schemeClr val="accent5"/>
            </a:solidFill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7B70712-C4D4-F248-96A3-60CCD16E226E}"/>
                  </a:ext>
                </a:extLst>
              </p:cNvPr>
              <p:cNvSpPr/>
              <p:nvPr/>
            </p:nvSpPr>
            <p:spPr>
              <a:xfrm>
                <a:off x="9824965" y="351772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79A1147-EEF5-5444-B219-C278121C6CBA}"/>
                  </a:ext>
                </a:extLst>
              </p:cNvPr>
              <p:cNvSpPr/>
              <p:nvPr/>
            </p:nvSpPr>
            <p:spPr>
              <a:xfrm>
                <a:off x="11183347" y="351772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CC216D3-F0E2-C148-B223-EC0930B5D1EE}"/>
                  </a:ext>
                </a:extLst>
              </p:cNvPr>
              <p:cNvSpPr/>
              <p:nvPr/>
            </p:nvSpPr>
            <p:spPr>
              <a:xfrm>
                <a:off x="7108203" y="351772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CA9B07E-F239-3A44-86AC-E026E2FADA19}"/>
                  </a:ext>
                </a:extLst>
              </p:cNvPr>
              <p:cNvSpPr/>
              <p:nvPr/>
            </p:nvSpPr>
            <p:spPr>
              <a:xfrm>
                <a:off x="8466584" y="351772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53762F-7CA5-1F47-9072-0A00B23D8229}"/>
                </a:ext>
              </a:extLst>
            </p:cNvPr>
            <p:cNvGrpSpPr/>
            <p:nvPr/>
          </p:nvGrpSpPr>
          <p:grpSpPr>
            <a:xfrm>
              <a:off x="6786829" y="4352238"/>
              <a:ext cx="4258024" cy="182880"/>
              <a:chOff x="7138385" y="4340680"/>
              <a:chExt cx="4258024" cy="182880"/>
            </a:xfrm>
            <a:solidFill>
              <a:schemeClr val="accent5"/>
            </a:solidFill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6140F57-780B-A14C-A807-61FF40A72CC2}"/>
                  </a:ext>
                </a:extLst>
              </p:cNvPr>
              <p:cNvSpPr/>
              <p:nvPr/>
            </p:nvSpPr>
            <p:spPr>
              <a:xfrm>
                <a:off x="7138385" y="43406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56858F5-BB91-8947-9E60-D8286DBFA832}"/>
                  </a:ext>
                </a:extLst>
              </p:cNvPr>
              <p:cNvSpPr/>
              <p:nvPr/>
            </p:nvSpPr>
            <p:spPr>
              <a:xfrm>
                <a:off x="9855147" y="43406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27AAA0D-1977-3F4B-BCDF-64FF6F85DC0E}"/>
                  </a:ext>
                </a:extLst>
              </p:cNvPr>
              <p:cNvSpPr/>
              <p:nvPr/>
            </p:nvSpPr>
            <p:spPr>
              <a:xfrm>
                <a:off x="8496766" y="43406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D239211-7716-5441-B351-EFD71C19033F}"/>
                  </a:ext>
                </a:extLst>
              </p:cNvPr>
              <p:cNvSpPr/>
              <p:nvPr/>
            </p:nvSpPr>
            <p:spPr>
              <a:xfrm>
                <a:off x="11213529" y="43406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EA68E1-A6C6-E74F-9A0F-E1CFB8C5E7C9}"/>
                </a:ext>
              </a:extLst>
            </p:cNvPr>
            <p:cNvGrpSpPr/>
            <p:nvPr/>
          </p:nvGrpSpPr>
          <p:grpSpPr>
            <a:xfrm>
              <a:off x="6786829" y="5336720"/>
              <a:ext cx="4258024" cy="182880"/>
              <a:chOff x="7140393" y="5559880"/>
              <a:chExt cx="4258024" cy="182880"/>
            </a:xfrm>
            <a:solidFill>
              <a:schemeClr val="accent5"/>
            </a:solidFill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68E6C1C-1178-2C41-8483-D121094D28AB}"/>
                  </a:ext>
                </a:extLst>
              </p:cNvPr>
              <p:cNvSpPr/>
              <p:nvPr/>
            </p:nvSpPr>
            <p:spPr>
              <a:xfrm>
                <a:off x="7140393" y="55598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65DB0A1-8393-F442-9B82-5B8798A215C8}"/>
                  </a:ext>
                </a:extLst>
              </p:cNvPr>
              <p:cNvSpPr/>
              <p:nvPr/>
            </p:nvSpPr>
            <p:spPr>
              <a:xfrm>
                <a:off x="9857155" y="55598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EA85C40-FAD4-0B4A-B600-1630A4C84010}"/>
                  </a:ext>
                </a:extLst>
              </p:cNvPr>
              <p:cNvSpPr/>
              <p:nvPr/>
            </p:nvSpPr>
            <p:spPr>
              <a:xfrm>
                <a:off x="8498774" y="55598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65859B2-7F86-8347-8820-0F4456B4F5E7}"/>
                  </a:ext>
                </a:extLst>
              </p:cNvPr>
              <p:cNvSpPr/>
              <p:nvPr/>
            </p:nvSpPr>
            <p:spPr>
              <a:xfrm>
                <a:off x="11215537" y="5559880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CE8494-DB39-1B4D-A794-0540D3111F43}"/>
                </a:ext>
              </a:extLst>
            </p:cNvPr>
            <p:cNvGrpSpPr/>
            <p:nvPr/>
          </p:nvGrpSpPr>
          <p:grpSpPr>
            <a:xfrm>
              <a:off x="6786829" y="2383274"/>
              <a:ext cx="4258024" cy="182880"/>
              <a:chOff x="7108203" y="2606434"/>
              <a:chExt cx="4258024" cy="182880"/>
            </a:xfrm>
            <a:solidFill>
              <a:schemeClr val="accent5"/>
            </a:solidFill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C00A8D5-9E09-214E-BF3A-B7F59E6C6149}"/>
                  </a:ext>
                </a:extLst>
              </p:cNvPr>
              <p:cNvSpPr/>
              <p:nvPr/>
            </p:nvSpPr>
            <p:spPr>
              <a:xfrm>
                <a:off x="9824965" y="2606434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C1DC2EC-E0D5-CB49-933B-FBBF44C21530}"/>
                  </a:ext>
                </a:extLst>
              </p:cNvPr>
              <p:cNvSpPr/>
              <p:nvPr/>
            </p:nvSpPr>
            <p:spPr>
              <a:xfrm>
                <a:off x="11183347" y="2606434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16A342E-2189-1E45-9FFE-CEE45D2006C4}"/>
                  </a:ext>
                </a:extLst>
              </p:cNvPr>
              <p:cNvSpPr/>
              <p:nvPr/>
            </p:nvSpPr>
            <p:spPr>
              <a:xfrm>
                <a:off x="7108203" y="2606434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ABA7D6-99F2-7C4B-95D2-1D8B4284B812}"/>
                  </a:ext>
                </a:extLst>
              </p:cNvPr>
              <p:cNvSpPr/>
              <p:nvPr/>
            </p:nvSpPr>
            <p:spPr>
              <a:xfrm>
                <a:off x="8466584" y="2606434"/>
                <a:ext cx="182880" cy="1828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BB96618-7CD8-7C4F-9814-0B2D82E931C4}"/>
                </a:ext>
              </a:extLst>
            </p:cNvPr>
            <p:cNvCxnSpPr>
              <a:cxnSpLocks/>
              <a:stCxn id="71" idx="1"/>
              <a:endCxn id="59" idx="7"/>
            </p:cNvCxnSpPr>
            <p:nvPr/>
          </p:nvCxnSpPr>
          <p:spPr>
            <a:xfrm flipH="1">
              <a:off x="8301308" y="2906740"/>
              <a:ext cx="133963" cy="487798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3FD814-C1EA-974A-89A3-4FD17CDE4963}"/>
                </a:ext>
              </a:extLst>
            </p:cNvPr>
            <p:cNvCxnSpPr>
              <a:cxnSpLocks/>
              <a:stCxn id="66" idx="1"/>
              <a:endCxn id="56" idx="7"/>
            </p:cNvCxnSpPr>
            <p:nvPr/>
          </p:nvCxnSpPr>
          <p:spPr>
            <a:xfrm flipH="1">
              <a:off x="9659689" y="2906740"/>
              <a:ext cx="119239" cy="487798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060A89-4CFD-4B48-A8FF-F8B274D858DA}"/>
                </a:ext>
              </a:extLst>
            </p:cNvPr>
            <p:cNvCxnSpPr>
              <a:cxnSpLocks/>
              <a:stCxn id="61" idx="1"/>
              <a:endCxn id="57" idx="7"/>
            </p:cNvCxnSpPr>
            <p:nvPr/>
          </p:nvCxnSpPr>
          <p:spPr>
            <a:xfrm flipH="1">
              <a:off x="11018071" y="2906740"/>
              <a:ext cx="104514" cy="487798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D967C2-B4FE-9043-8E38-12BC9469CCBA}"/>
                </a:ext>
              </a:extLst>
            </p:cNvPr>
            <p:cNvCxnSpPr>
              <a:cxnSpLocks/>
              <a:stCxn id="63" idx="1"/>
              <a:endCxn id="55" idx="7"/>
            </p:cNvCxnSpPr>
            <p:nvPr/>
          </p:nvCxnSpPr>
          <p:spPr>
            <a:xfrm flipH="1">
              <a:off x="11018071" y="3889734"/>
              <a:ext cx="104514" cy="48928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294F33-960F-7F4C-B29F-490083882FA5}"/>
                </a:ext>
              </a:extLst>
            </p:cNvPr>
            <p:cNvCxnSpPr>
              <a:cxnSpLocks/>
              <a:stCxn id="64" idx="1"/>
              <a:endCxn id="51" idx="7"/>
            </p:cNvCxnSpPr>
            <p:nvPr/>
          </p:nvCxnSpPr>
          <p:spPr>
            <a:xfrm flipH="1">
              <a:off x="11018071" y="4872727"/>
              <a:ext cx="104514" cy="490775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6C1808E-C3F1-A549-A607-389652D4EE3A}"/>
                </a:ext>
              </a:extLst>
            </p:cNvPr>
            <p:cNvCxnSpPr>
              <a:cxnSpLocks/>
              <a:stCxn id="25" idx="1"/>
              <a:endCxn id="52" idx="7"/>
            </p:cNvCxnSpPr>
            <p:nvPr/>
          </p:nvCxnSpPr>
          <p:spPr>
            <a:xfrm flipH="1">
              <a:off x="6942927" y="3889734"/>
              <a:ext cx="148687" cy="48928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586992-9A84-2740-88F6-5A77D9BAE342}"/>
                </a:ext>
              </a:extLst>
            </p:cNvPr>
            <p:cNvCxnSpPr>
              <a:cxnSpLocks/>
              <a:stCxn id="73" idx="1"/>
              <a:endCxn id="54" idx="7"/>
            </p:cNvCxnSpPr>
            <p:nvPr/>
          </p:nvCxnSpPr>
          <p:spPr>
            <a:xfrm flipH="1">
              <a:off x="8301308" y="3889734"/>
              <a:ext cx="133963" cy="48928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C4C9C-C15B-6349-BE9D-F3BA95C70FFC}"/>
                </a:ext>
              </a:extLst>
            </p:cNvPr>
            <p:cNvCxnSpPr>
              <a:cxnSpLocks/>
              <a:stCxn id="68" idx="1"/>
              <a:endCxn id="53" idx="7"/>
            </p:cNvCxnSpPr>
            <p:nvPr/>
          </p:nvCxnSpPr>
          <p:spPr>
            <a:xfrm flipH="1">
              <a:off x="9659689" y="3889734"/>
              <a:ext cx="119239" cy="489286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96964D-7B03-3649-AA2E-5AA1F7D76673}"/>
                </a:ext>
              </a:extLst>
            </p:cNvPr>
            <p:cNvCxnSpPr>
              <a:cxnSpLocks/>
              <a:stCxn id="69" idx="1"/>
              <a:endCxn id="49" idx="7"/>
            </p:cNvCxnSpPr>
            <p:nvPr/>
          </p:nvCxnSpPr>
          <p:spPr>
            <a:xfrm flipH="1">
              <a:off x="9659689" y="4872727"/>
              <a:ext cx="119239" cy="490775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3DC9D4D-0AD9-F846-9D78-F88F6EA8A81E}"/>
                </a:ext>
              </a:extLst>
            </p:cNvPr>
            <p:cNvCxnSpPr>
              <a:cxnSpLocks/>
              <a:stCxn id="26" idx="1"/>
              <a:endCxn id="48" idx="7"/>
            </p:cNvCxnSpPr>
            <p:nvPr/>
          </p:nvCxnSpPr>
          <p:spPr>
            <a:xfrm flipH="1">
              <a:off x="6942927" y="4872727"/>
              <a:ext cx="148687" cy="490775"/>
            </a:xfrm>
            <a:prstGeom prst="lin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AFB09E3-880A-BA48-9915-19CC19C4EB78}"/>
              </a:ext>
            </a:extLst>
          </p:cNvPr>
          <p:cNvSpPr/>
          <p:nvPr/>
        </p:nvSpPr>
        <p:spPr>
          <a:xfrm>
            <a:off x="8099867" y="5150123"/>
            <a:ext cx="1007360" cy="4860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NIC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8BF5D72-3851-B043-9CE3-CA4782C18C6B}"/>
              </a:ext>
            </a:extLst>
          </p:cNvPr>
          <p:cNvCxnSpPr>
            <a:cxnSpLocks/>
            <a:stCxn id="74" idx="1"/>
            <a:endCxn id="50" idx="7"/>
          </p:cNvCxnSpPr>
          <p:nvPr/>
        </p:nvCxnSpPr>
        <p:spPr>
          <a:xfrm flipH="1">
            <a:off x="7996508" y="4330759"/>
            <a:ext cx="133963" cy="490775"/>
          </a:xfrm>
          <a:prstGeom prst="lin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DE78642-F79D-3A41-9739-2548E2AEDA7A}"/>
              </a:ext>
            </a:extLst>
          </p:cNvPr>
          <p:cNvCxnSpPr>
            <a:cxnSpLocks/>
            <a:stCxn id="50" idx="5"/>
            <a:endCxn id="120" idx="1"/>
          </p:cNvCxnSpPr>
          <p:nvPr/>
        </p:nvCxnSpPr>
        <p:spPr>
          <a:xfrm>
            <a:off x="7996508" y="4950850"/>
            <a:ext cx="103359" cy="442289"/>
          </a:xfrm>
          <a:prstGeom prst="lin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26FABA7-150E-8E49-9C57-2CE55F95281F}"/>
              </a:ext>
            </a:extLst>
          </p:cNvPr>
          <p:cNvCxnSpPr>
            <a:cxnSpLocks/>
            <a:stCxn id="106" idx="4"/>
            <a:endCxn id="120" idx="1"/>
          </p:cNvCxnSpPr>
          <p:nvPr/>
        </p:nvCxnSpPr>
        <p:spPr>
          <a:xfrm>
            <a:off x="7779450" y="4825232"/>
            <a:ext cx="320417" cy="567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69995A2-83FA-9743-B97F-47E64E107AB8}"/>
              </a:ext>
            </a:extLst>
          </p:cNvPr>
          <p:cNvCxnSpPr>
            <a:cxnSpLocks/>
            <a:stCxn id="120" idx="3"/>
          </p:cNvCxnSpPr>
          <p:nvPr/>
        </p:nvCxnSpPr>
        <p:spPr>
          <a:xfrm>
            <a:off x="9107227" y="5393139"/>
            <a:ext cx="531043" cy="0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D097FEC7-26DB-8848-8AAA-FB874E62B8CB}"/>
              </a:ext>
            </a:extLst>
          </p:cNvPr>
          <p:cNvSpPr txBox="1"/>
          <p:nvPr/>
        </p:nvSpPr>
        <p:spPr>
          <a:xfrm>
            <a:off x="9609821" y="5225109"/>
            <a:ext cx="189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Interconnect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4B14A16-1C33-5DFC-BD22-77B969B5813B}"/>
              </a:ext>
            </a:extLst>
          </p:cNvPr>
          <p:cNvSpPr/>
          <p:nvPr/>
        </p:nvSpPr>
        <p:spPr>
          <a:xfrm>
            <a:off x="9787467" y="460342"/>
            <a:ext cx="2136883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kingsley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9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9D6B0-A1EA-E949-927B-899717097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DB51-FFB2-E44B-8817-24CAAE2A1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u="sng" dirty="0"/>
              <a:t>Elements:</a:t>
            </a:r>
          </a:p>
          <a:p>
            <a:r>
              <a:rPr lang="en-US" dirty="0"/>
              <a:t>Ember</a:t>
            </a:r>
          </a:p>
          <a:p>
            <a:r>
              <a:rPr lang="en-US" dirty="0"/>
              <a:t>Firefly</a:t>
            </a:r>
          </a:p>
          <a:p>
            <a:r>
              <a:rPr lang="en-US" dirty="0"/>
              <a:t>Hermes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genda Presentation Template">
            <a:extLst>
              <a:ext uri="{FF2B5EF4-FFF2-40B4-BE49-F238E27FC236}">
                <a16:creationId xmlns:a16="http://schemas.microsoft.com/office/drawing/2014/main" id="{6F1F2116-1535-F5B0-D489-C1BD721F7040}"/>
              </a:ext>
            </a:extLst>
          </p:cNvPr>
          <p:cNvSpPr txBox="1"/>
          <p:nvPr/>
        </p:nvSpPr>
        <p:spPr>
          <a:xfrm>
            <a:off x="664464" y="2256971"/>
            <a:ext cx="2998044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+mj-lt"/>
              </a:rPr>
              <a:t>Network Drivers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8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Ember: </a:t>
            </a:r>
            <a:r>
              <a:rPr lang="en-US" dirty="0"/>
              <a:t>Network Traffic Generator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Light-weight endpoint for modeling network traffic</a:t>
            </a:r>
          </a:p>
          <a:p>
            <a:pPr lvl="1"/>
            <a:r>
              <a:rPr lang="en-US" dirty="0"/>
              <a:t>Enables large-scale simulation of networks where detailed modeling of endpoints would be expensive</a:t>
            </a:r>
          </a:p>
          <a:p>
            <a:pPr lvl="1"/>
            <a:endParaRPr lang="en-US" sz="1200" dirty="0"/>
          </a:p>
          <a:p>
            <a:r>
              <a:rPr lang="en-US" dirty="0"/>
              <a:t>Packages patterns as </a:t>
            </a:r>
            <a:r>
              <a:rPr lang="en-US" i="1" dirty="0"/>
              <a:t>motifs</a:t>
            </a:r>
            <a:endParaRPr lang="en-US" dirty="0"/>
          </a:p>
          <a:p>
            <a:pPr lvl="1"/>
            <a:r>
              <a:rPr lang="en-US" dirty="0"/>
              <a:t>Can encode a high level of complexity in the patterns</a:t>
            </a:r>
          </a:p>
          <a:p>
            <a:pPr lvl="1"/>
            <a:r>
              <a:rPr lang="en-US" dirty="0"/>
              <a:t>Generic method for users to extend SST with additional communication patterns</a:t>
            </a:r>
          </a:p>
          <a:p>
            <a:pPr lvl="1"/>
            <a:endParaRPr lang="en-US" sz="1200" dirty="0"/>
          </a:p>
          <a:p>
            <a:r>
              <a:rPr lang="en-US" dirty="0"/>
              <a:t>Intended to be a driver for the Hermes, Firefly, and Merlin communication modeling stack</a:t>
            </a:r>
          </a:p>
          <a:p>
            <a:pPr lvl="1"/>
            <a:r>
              <a:rPr lang="en-US" dirty="0"/>
              <a:t>Uses Hermes message API to create communications</a:t>
            </a:r>
          </a:p>
          <a:p>
            <a:pPr lvl="1"/>
            <a:r>
              <a:rPr lang="en-US" dirty="0"/>
              <a:t>Abstracted from low-level, allowing modular reuse of additional hardware models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F00F0C85-A6A6-3D4A-86F7-CE00C872CD9D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6FA0BE36-BB0A-2049-92A0-B13999B721D8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E8385317-DD2D-F540-9EBA-62DB13542DC8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EAAD5372-A61B-0343-83D8-FFB3FAAECEFE}"/>
              </a:ext>
            </a:extLst>
          </p:cNvPr>
          <p:cNvSpPr/>
          <p:nvPr/>
        </p:nvSpPr>
        <p:spPr>
          <a:xfrm>
            <a:off x="5202809" y="6275294"/>
            <a:ext cx="1860363" cy="619914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15F50F1D-2F49-EA45-A186-D7D80E5BD1A9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324AA4-93F6-DD33-A5BA-98D2D73CD6A7}"/>
              </a:ext>
            </a:extLst>
          </p:cNvPr>
          <p:cNvSpPr/>
          <p:nvPr/>
        </p:nvSpPr>
        <p:spPr>
          <a:xfrm>
            <a:off x="9911644" y="460342"/>
            <a:ext cx="2012706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ember</a:t>
            </a:r>
          </a:p>
        </p:txBody>
      </p:sp>
    </p:spTree>
    <p:extLst>
      <p:ext uri="{BB962C8B-B14F-4D97-AF65-F5344CB8AC3E}">
        <p14:creationId xmlns:p14="http://schemas.microsoft.com/office/powerpoint/2010/main" val="30452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Ember: </a:t>
            </a:r>
            <a:r>
              <a:rPr lang="en-US" dirty="0"/>
              <a:t>Overview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Shape 176"/>
          <p:cNvSpPr/>
          <p:nvPr/>
        </p:nvSpPr>
        <p:spPr>
          <a:xfrm>
            <a:off x="3748637" y="2042476"/>
            <a:ext cx="6476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dirty="0"/>
              <a:t>User</a:t>
            </a:r>
          </a:p>
          <a:p>
            <a:pPr lvl="0" algn="ctr"/>
            <a:r>
              <a:rPr dirty="0"/>
              <a:t>Binary</a:t>
            </a:r>
          </a:p>
        </p:txBody>
      </p:sp>
      <p:sp>
        <p:nvSpPr>
          <p:cNvPr id="6" name="Shape 177"/>
          <p:cNvSpPr/>
          <p:nvPr/>
        </p:nvSpPr>
        <p:spPr>
          <a:xfrm>
            <a:off x="2217395" y="1985799"/>
            <a:ext cx="2290083" cy="808373"/>
          </a:xfrm>
          <a:prstGeom prst="roundRect">
            <a:avLst>
              <a:gd name="adj" fmla="val 23566"/>
            </a:avLst>
          </a:prstGeom>
          <a:gradFill>
            <a:gsLst>
              <a:gs pos="0">
                <a:srgbClr val="730E00"/>
              </a:gs>
              <a:gs pos="100000">
                <a:srgbClr val="DAA9A9"/>
              </a:gs>
            </a:gsLst>
            <a:lin ang="16200000"/>
          </a:gradFill>
          <a:ln>
            <a:solidFill>
              <a:srgbClr val="AA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/>
              <a:t>Ember Engine</a:t>
            </a:r>
          </a:p>
        </p:txBody>
      </p:sp>
      <p:sp>
        <p:nvSpPr>
          <p:cNvPr id="7" name="Shape 178"/>
          <p:cNvSpPr/>
          <p:nvPr/>
        </p:nvSpPr>
        <p:spPr>
          <a:xfrm>
            <a:off x="2217395" y="3065049"/>
            <a:ext cx="2290083" cy="547737"/>
          </a:xfrm>
          <a:prstGeom prst="roundRect">
            <a:avLst>
              <a:gd name="adj" fmla="val 34780"/>
            </a:avLst>
          </a:prstGeom>
          <a:gradFill>
            <a:gsLst>
              <a:gs pos="0">
                <a:srgbClr val="042F6C"/>
              </a:gs>
              <a:gs pos="100000">
                <a:srgbClr val="AFB6CF"/>
              </a:gs>
            </a:gsLst>
            <a:lin ang="16200000"/>
          </a:gradFill>
          <a:ln>
            <a:solidFill>
              <a:srgbClr val="0E306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/>
              <a:t>Hermes API</a:t>
            </a:r>
          </a:p>
        </p:txBody>
      </p:sp>
      <p:sp>
        <p:nvSpPr>
          <p:cNvPr id="8" name="Shape 179"/>
          <p:cNvSpPr/>
          <p:nvPr/>
        </p:nvSpPr>
        <p:spPr>
          <a:xfrm>
            <a:off x="2177183" y="4031437"/>
            <a:ext cx="2290084" cy="547737"/>
          </a:xfrm>
          <a:prstGeom prst="roundRect">
            <a:avLst>
              <a:gd name="adj" fmla="val 34780"/>
            </a:avLst>
          </a:prstGeom>
          <a:gradFill>
            <a:gsLst>
              <a:gs pos="0">
                <a:srgbClr val="042F6C"/>
              </a:gs>
              <a:gs pos="100000">
                <a:srgbClr val="AFB6CF"/>
              </a:gs>
            </a:gsLst>
            <a:lin ang="16200000"/>
          </a:gradFill>
          <a:ln>
            <a:solidFill>
              <a:srgbClr val="0E306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/>
              <a:t>Firefly</a:t>
            </a:r>
          </a:p>
        </p:txBody>
      </p:sp>
      <p:sp>
        <p:nvSpPr>
          <p:cNvPr id="9" name="Shape 180"/>
          <p:cNvSpPr/>
          <p:nvPr/>
        </p:nvSpPr>
        <p:spPr>
          <a:xfrm>
            <a:off x="2177183" y="5203174"/>
            <a:ext cx="2290084" cy="547737"/>
          </a:xfrm>
          <a:prstGeom prst="roundRect">
            <a:avLst>
              <a:gd name="adj" fmla="val 34780"/>
            </a:avLst>
          </a:prstGeom>
          <a:gradFill>
            <a:gsLst>
              <a:gs pos="0">
                <a:srgbClr val="042F6C"/>
              </a:gs>
              <a:gs pos="100000">
                <a:srgbClr val="AFB6CF"/>
              </a:gs>
            </a:gsLst>
            <a:lin ang="16200000"/>
          </a:gradFill>
          <a:ln>
            <a:solidFill>
              <a:srgbClr val="0E306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/>
              <a:t>Merlin Network</a:t>
            </a:r>
          </a:p>
        </p:txBody>
      </p:sp>
      <p:sp>
        <p:nvSpPr>
          <p:cNvPr id="10" name="Shape 181"/>
          <p:cNvSpPr/>
          <p:nvPr/>
        </p:nvSpPr>
        <p:spPr>
          <a:xfrm>
            <a:off x="2217395" y="1336626"/>
            <a:ext cx="2290083" cy="808373"/>
          </a:xfrm>
          <a:prstGeom prst="roundRect">
            <a:avLst>
              <a:gd name="adj" fmla="val 23566"/>
            </a:avLst>
          </a:prstGeom>
          <a:gradFill>
            <a:gsLst>
              <a:gs pos="0">
                <a:srgbClr val="730E00"/>
              </a:gs>
              <a:gs pos="100000">
                <a:srgbClr val="DAA9A9"/>
              </a:gs>
            </a:gsLst>
            <a:lin ang="16200000"/>
          </a:gradFill>
          <a:ln>
            <a:solidFill>
              <a:srgbClr val="AA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/>
              <a:t>Ember Motif</a:t>
            </a:r>
          </a:p>
        </p:txBody>
      </p:sp>
      <p:sp>
        <p:nvSpPr>
          <p:cNvPr id="11" name="Shape 182"/>
          <p:cNvSpPr/>
          <p:nvPr/>
        </p:nvSpPr>
        <p:spPr>
          <a:xfrm rot="16200000">
            <a:off x="3088188" y="2701489"/>
            <a:ext cx="468075" cy="387529"/>
          </a:xfrm>
          <a:prstGeom prst="leftRightArrow">
            <a:avLst>
              <a:gd name="adj1" fmla="val 33997"/>
              <a:gd name="adj2" fmla="val 39660"/>
            </a:avLst>
          </a:prstGeom>
          <a:gradFill>
            <a:gsLst>
              <a:gs pos="0">
                <a:srgbClr val="730E00"/>
              </a:gs>
              <a:gs pos="100000">
                <a:srgbClr val="DAA9A9"/>
              </a:gs>
            </a:gsLst>
            <a:lin ang="16200000"/>
          </a:gradFill>
          <a:ln>
            <a:solidFill>
              <a:srgbClr val="AA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" name="Shape 183"/>
          <p:cNvSpPr/>
          <p:nvPr/>
        </p:nvSpPr>
        <p:spPr>
          <a:xfrm rot="16200000">
            <a:off x="3088188" y="3626265"/>
            <a:ext cx="468075" cy="387529"/>
          </a:xfrm>
          <a:prstGeom prst="leftRightArrow">
            <a:avLst>
              <a:gd name="adj1" fmla="val 33997"/>
              <a:gd name="adj2" fmla="val 39660"/>
            </a:avLst>
          </a:prstGeom>
          <a:gradFill>
            <a:gsLst>
              <a:gs pos="0">
                <a:srgbClr val="730E00"/>
              </a:gs>
              <a:gs pos="100000">
                <a:srgbClr val="DAA9A9"/>
              </a:gs>
            </a:gsLst>
            <a:lin ang="16200000"/>
          </a:gradFill>
          <a:ln>
            <a:solidFill>
              <a:srgbClr val="AA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hape 184"/>
          <p:cNvSpPr/>
          <p:nvPr/>
        </p:nvSpPr>
        <p:spPr>
          <a:xfrm rot="16200000">
            <a:off x="2917007" y="4717668"/>
            <a:ext cx="810436" cy="387528"/>
          </a:xfrm>
          <a:prstGeom prst="leftRightArrow">
            <a:avLst>
              <a:gd name="adj1" fmla="val 33997"/>
              <a:gd name="adj2" fmla="val 39660"/>
            </a:avLst>
          </a:prstGeom>
          <a:gradFill>
            <a:gsLst>
              <a:gs pos="0">
                <a:srgbClr val="730E00"/>
              </a:gs>
              <a:gs pos="100000">
                <a:srgbClr val="DAA9A9"/>
              </a:gs>
            </a:gsLst>
            <a:lin ang="16200000"/>
          </a:gradFill>
          <a:ln>
            <a:solidFill>
              <a:srgbClr val="AA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" name="Shape 185"/>
          <p:cNvSpPr/>
          <p:nvPr/>
        </p:nvSpPr>
        <p:spPr>
          <a:xfrm>
            <a:off x="5262806" y="3034577"/>
            <a:ext cx="296209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dirty="0"/>
              <a:t>Message Passing Semantics</a:t>
            </a:r>
          </a:p>
          <a:p>
            <a:pPr lvl="0"/>
            <a:r>
              <a:rPr dirty="0"/>
              <a:t>Collectives, Matching</a:t>
            </a:r>
            <a:r>
              <a:rPr lang="en-US" dirty="0"/>
              <a:t>,</a:t>
            </a:r>
            <a:r>
              <a:rPr dirty="0"/>
              <a:t> etc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5" name="Shape 186"/>
          <p:cNvSpPr/>
          <p:nvPr/>
        </p:nvSpPr>
        <p:spPr>
          <a:xfrm>
            <a:off x="5262806" y="3991999"/>
            <a:ext cx="507671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dirty="0"/>
              <a:t>Packetization and Byte Movement Engine</a:t>
            </a:r>
          </a:p>
          <a:p>
            <a:pPr lvl="0"/>
            <a:r>
              <a:rPr dirty="0"/>
              <a:t>Generates packets and coordinates with network</a:t>
            </a:r>
          </a:p>
        </p:txBody>
      </p:sp>
      <p:sp>
        <p:nvSpPr>
          <p:cNvPr id="16" name="Shape 187"/>
          <p:cNvSpPr/>
          <p:nvPr/>
        </p:nvSpPr>
        <p:spPr>
          <a:xfrm>
            <a:off x="5262805" y="5168909"/>
            <a:ext cx="422231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dirty="0"/>
              <a:t>Flit Level Movement, Routing, Delivery</a:t>
            </a:r>
          </a:p>
          <a:p>
            <a:pPr lvl="0"/>
            <a:r>
              <a:rPr dirty="0"/>
              <a:t>Moves flits across network, timing</a:t>
            </a:r>
            <a:r>
              <a:rPr lang="en-US" dirty="0"/>
              <a:t>,</a:t>
            </a:r>
            <a:r>
              <a:rPr dirty="0"/>
              <a:t> etc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7" name="Shape 188"/>
          <p:cNvSpPr/>
          <p:nvPr/>
        </p:nvSpPr>
        <p:spPr>
          <a:xfrm>
            <a:off x="5262805" y="2149760"/>
            <a:ext cx="444833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dirty="0"/>
              <a:t>Event to Message Call, Motif Management</a:t>
            </a:r>
          </a:p>
          <a:p>
            <a:pPr lvl="0"/>
            <a:r>
              <a:rPr dirty="0"/>
              <a:t>Handles the tracking of the motif</a:t>
            </a:r>
          </a:p>
        </p:txBody>
      </p:sp>
      <p:sp>
        <p:nvSpPr>
          <p:cNvPr id="18" name="Shape 189"/>
          <p:cNvSpPr/>
          <p:nvPr/>
        </p:nvSpPr>
        <p:spPr>
          <a:xfrm>
            <a:off x="5262806" y="1331737"/>
            <a:ext cx="483985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b="1" dirty="0"/>
              <a:t>High Level Communication Pattern and Logic</a:t>
            </a:r>
          </a:p>
          <a:p>
            <a:pPr lvl="0"/>
            <a:r>
              <a:rPr dirty="0"/>
              <a:t>Generates communication events</a:t>
            </a:r>
          </a:p>
        </p:txBody>
      </p:sp>
      <p:sp>
        <p:nvSpPr>
          <p:cNvPr id="19" name="Snip and Round Single Corner Rectangle 18">
            <a:extLst>
              <a:ext uri="{FF2B5EF4-FFF2-40B4-BE49-F238E27FC236}">
                <a16:creationId xmlns:a16="http://schemas.microsoft.com/office/drawing/2014/main" id="{70D9EADE-94CE-A744-B8B9-9A95CFAB1BB0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21" name="Snip and Round Single Corner Rectangle 20">
            <a:extLst>
              <a:ext uri="{FF2B5EF4-FFF2-40B4-BE49-F238E27FC236}">
                <a16:creationId xmlns:a16="http://schemas.microsoft.com/office/drawing/2014/main" id="{6433B537-BDD2-144A-878D-9F3A1C761AF4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22" name="Snip and Round Single Corner Rectangle 21">
            <a:extLst>
              <a:ext uri="{FF2B5EF4-FFF2-40B4-BE49-F238E27FC236}">
                <a16:creationId xmlns:a16="http://schemas.microsoft.com/office/drawing/2014/main" id="{9F6C3BD8-E8F6-8849-9B42-824DDE9A866E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23" name="Snip and Round Single Corner Rectangle 22">
            <a:extLst>
              <a:ext uri="{FF2B5EF4-FFF2-40B4-BE49-F238E27FC236}">
                <a16:creationId xmlns:a16="http://schemas.microsoft.com/office/drawing/2014/main" id="{02807CE6-689C-4745-BEF1-1717881950B2}"/>
              </a:ext>
            </a:extLst>
          </p:cNvPr>
          <p:cNvSpPr/>
          <p:nvPr/>
        </p:nvSpPr>
        <p:spPr>
          <a:xfrm>
            <a:off x="5202809" y="6275294"/>
            <a:ext cx="1860363" cy="619914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</p:txBody>
      </p:sp>
      <p:sp>
        <p:nvSpPr>
          <p:cNvPr id="24" name="Snip and Round Single Corner Rectangle 23">
            <a:extLst>
              <a:ext uri="{FF2B5EF4-FFF2-40B4-BE49-F238E27FC236}">
                <a16:creationId xmlns:a16="http://schemas.microsoft.com/office/drawing/2014/main" id="{975CAAFF-1572-1A43-A363-26DB05E2770D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F1CB801-B4A8-D1EB-3655-C9B8499645A4}"/>
              </a:ext>
            </a:extLst>
          </p:cNvPr>
          <p:cNvSpPr/>
          <p:nvPr/>
        </p:nvSpPr>
        <p:spPr>
          <a:xfrm>
            <a:off x="9911644" y="460342"/>
            <a:ext cx="2012706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ember</a:t>
            </a:r>
          </a:p>
        </p:txBody>
      </p:sp>
    </p:spTree>
    <p:extLst>
      <p:ext uri="{BB962C8B-B14F-4D97-AF65-F5344CB8AC3E}">
        <p14:creationId xmlns:p14="http://schemas.microsoft.com/office/powerpoint/2010/main" val="19156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Ember: </a:t>
            </a:r>
            <a:r>
              <a:rPr lang="en-US" dirty="0"/>
              <a:t>Motifs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Motifs are lightweight patterns of communication</a:t>
            </a:r>
          </a:p>
          <a:p>
            <a:pPr lvl="1"/>
            <a:r>
              <a:rPr lang="en-US" dirty="0"/>
              <a:t>Tend to have very small state</a:t>
            </a:r>
          </a:p>
          <a:p>
            <a:pPr lvl="1"/>
            <a:r>
              <a:rPr lang="en-US" dirty="0"/>
              <a:t>Extracted from parent applications</a:t>
            </a:r>
          </a:p>
          <a:p>
            <a:pPr lvl="1"/>
            <a:r>
              <a:rPr lang="en-US" dirty="0"/>
              <a:t>Models as an MPI program (serial flow of control)</a:t>
            </a:r>
          </a:p>
          <a:p>
            <a:pPr lvl="2"/>
            <a:r>
              <a:rPr lang="en-US" dirty="0"/>
              <a:t>Many motifs acting in the simulation create the parallel behavior</a:t>
            </a:r>
          </a:p>
          <a:p>
            <a:endParaRPr lang="en-US" sz="1200" dirty="0"/>
          </a:p>
          <a:p>
            <a:r>
              <a:rPr lang="en-US" dirty="0"/>
              <a:t>Example motifs</a:t>
            </a:r>
          </a:p>
          <a:p>
            <a:pPr lvl="1"/>
            <a:r>
              <a:rPr lang="en-US" dirty="0"/>
              <a:t>Halo exchanges (1, 2, and 3D)</a:t>
            </a:r>
          </a:p>
          <a:p>
            <a:pPr lvl="1"/>
            <a:r>
              <a:rPr lang="en-US" dirty="0"/>
              <a:t>MPI collections – reductions, all-reduce, gather, barrier</a:t>
            </a:r>
          </a:p>
          <a:p>
            <a:pPr lvl="1"/>
            <a:r>
              <a:rPr lang="en-US" dirty="0"/>
              <a:t>Communication sweeping (Sweep3D, LU, etc.)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DF8A2AD6-BCB4-4B43-A9B1-C086393FC7C8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AF2FF913-BBF2-EF4B-B3D0-C2DC08408ACA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B86B1D8F-D1E7-664E-831F-4104201C552F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A1B4827B-1DC2-A644-8270-A95830D3988C}"/>
              </a:ext>
            </a:extLst>
          </p:cNvPr>
          <p:cNvSpPr/>
          <p:nvPr/>
        </p:nvSpPr>
        <p:spPr>
          <a:xfrm>
            <a:off x="5202809" y="6275294"/>
            <a:ext cx="1860363" cy="619914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DB5C6D06-653B-AA48-9669-F11E32CC4B9A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BF000C-960A-41C8-5419-B58E76472A60}"/>
              </a:ext>
            </a:extLst>
          </p:cNvPr>
          <p:cNvSpPr/>
          <p:nvPr/>
        </p:nvSpPr>
        <p:spPr>
          <a:xfrm>
            <a:off x="8590844" y="460342"/>
            <a:ext cx="3333506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ember | grep Motif</a:t>
            </a:r>
          </a:p>
        </p:txBody>
      </p:sp>
    </p:spTree>
    <p:extLst>
      <p:ext uri="{BB962C8B-B14F-4D97-AF65-F5344CB8AC3E}">
        <p14:creationId xmlns:p14="http://schemas.microsoft.com/office/powerpoint/2010/main" val="325626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Ember: </a:t>
            </a:r>
            <a:r>
              <a:rPr lang="en-US" dirty="0"/>
              <a:t>Motifs (continued)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EmberEngine creates and manages the motif</a:t>
            </a:r>
          </a:p>
          <a:p>
            <a:pPr lvl="1"/>
            <a:r>
              <a:rPr lang="en-US" dirty="0"/>
              <a:t>Creates an event queue which the motif adds events to when probed</a:t>
            </a:r>
          </a:p>
          <a:p>
            <a:pPr lvl="1"/>
            <a:r>
              <a:rPr lang="en-US" dirty="0"/>
              <a:t>The Engine executes the queued events in order, converting them to message semantic calls as needed</a:t>
            </a:r>
          </a:p>
          <a:p>
            <a:pPr lvl="1"/>
            <a:r>
              <a:rPr lang="en-US" dirty="0"/>
              <a:t>When the queue is empty, the motif is probed again for events</a:t>
            </a:r>
          </a:p>
          <a:p>
            <a:endParaRPr lang="en-US" sz="1200" dirty="0"/>
          </a:p>
          <a:p>
            <a:r>
              <a:rPr lang="en-US" dirty="0"/>
              <a:t>Events correspond to a specific action</a:t>
            </a:r>
          </a:p>
          <a:p>
            <a:pPr lvl="1"/>
            <a:r>
              <a:rPr lang="en-US" dirty="0"/>
              <a:t>E.g., send, recv, allreduce, compute-for-a-period, wait, etc.</a:t>
            </a:r>
          </a:p>
        </p:txBody>
      </p:sp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8901BFE4-8E02-784B-A900-A70D2B66843A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2210A4D9-DE75-A94F-9D9B-756E9966E8E5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43E51D0F-BCBE-634D-8DE6-6F442085E636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67A57215-300E-5D44-B04E-DCBE675577FD}"/>
              </a:ext>
            </a:extLst>
          </p:cNvPr>
          <p:cNvSpPr/>
          <p:nvPr/>
        </p:nvSpPr>
        <p:spPr>
          <a:xfrm>
            <a:off x="5202809" y="6275294"/>
            <a:ext cx="1860363" cy="619914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C53AF2F0-B420-6045-8270-EF5AF199F1D1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F2527C-189C-8D96-4763-EF7D24F18D43}"/>
              </a:ext>
            </a:extLst>
          </p:cNvPr>
          <p:cNvSpPr/>
          <p:nvPr/>
        </p:nvSpPr>
        <p:spPr>
          <a:xfrm>
            <a:off x="8500533" y="460342"/>
            <a:ext cx="3423817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ember.EmberEngine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54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Firefly: </a:t>
            </a:r>
            <a:r>
              <a:rPr lang="en-US" dirty="0"/>
              <a:t>Network traffic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Purpose: </a:t>
            </a:r>
            <a:r>
              <a:rPr lang="en-US" dirty="0"/>
              <a:t>Create network traffic, based on application communication patterns, at large scale</a:t>
            </a:r>
          </a:p>
          <a:p>
            <a:pPr lvl="1"/>
            <a:r>
              <a:rPr lang="en-US" dirty="0"/>
              <a:t>Enables testing the impact of network topologies and technologies on application communication at very large scale</a:t>
            </a:r>
            <a:endParaRPr lang="en-US" sz="1200" dirty="0"/>
          </a:p>
          <a:p>
            <a:r>
              <a:rPr lang="en-US" dirty="0"/>
              <a:t>Scales to 1 million nodes</a:t>
            </a:r>
            <a:endParaRPr lang="en-US" sz="1200" dirty="0"/>
          </a:p>
          <a:p>
            <a:r>
              <a:rPr lang="en-US" dirty="0"/>
              <a:t>Supports multiple “cores” per Node</a:t>
            </a:r>
          </a:p>
          <a:p>
            <a:pPr lvl="1"/>
            <a:r>
              <a:rPr lang="en-US" dirty="0"/>
              <a:t>Interaction between cores limited to message passing</a:t>
            </a:r>
            <a:endParaRPr lang="en-US" sz="1200" dirty="0"/>
          </a:p>
          <a:p>
            <a:r>
              <a:rPr lang="en-US" dirty="0"/>
              <a:t>Supports space sharing of the network</a:t>
            </a:r>
          </a:p>
          <a:p>
            <a:pPr lvl="1"/>
            <a:r>
              <a:rPr lang="en-US" dirty="0"/>
              <a:t>Multiple “apps” running simultaneously</a:t>
            </a:r>
          </a:p>
          <a:p>
            <a:endParaRPr lang="en-US" dirty="0"/>
          </a:p>
        </p:txBody>
      </p:sp>
      <p:sp>
        <p:nvSpPr>
          <p:cNvPr id="7" name="Snip and Round Single Corner Rectangle 6">
            <a:extLst>
              <a:ext uri="{FF2B5EF4-FFF2-40B4-BE49-F238E27FC236}">
                <a16:creationId xmlns:a16="http://schemas.microsoft.com/office/drawing/2014/main" id="{039F4762-382F-2641-8B61-2618699EB54B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8" name="Snip and Round Single Corner Rectangle 7">
            <a:extLst>
              <a:ext uri="{FF2B5EF4-FFF2-40B4-BE49-F238E27FC236}">
                <a16:creationId xmlns:a16="http://schemas.microsoft.com/office/drawing/2014/main" id="{8643F0AB-4A74-9142-A925-4719631ECB0E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9" name="Snip and Round Single Corner Rectangle 8">
            <a:extLst>
              <a:ext uri="{FF2B5EF4-FFF2-40B4-BE49-F238E27FC236}">
                <a16:creationId xmlns:a16="http://schemas.microsoft.com/office/drawing/2014/main" id="{E0517A57-01E0-674C-99EA-49B71B0809CB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0" name="Snip and Round Single Corner Rectangle 9">
            <a:extLst>
              <a:ext uri="{FF2B5EF4-FFF2-40B4-BE49-F238E27FC236}">
                <a16:creationId xmlns:a16="http://schemas.microsoft.com/office/drawing/2014/main" id="{015DD03D-427E-B14A-96EA-E7F6B9E8881B}"/>
              </a:ext>
            </a:extLst>
          </p:cNvPr>
          <p:cNvSpPr/>
          <p:nvPr/>
        </p:nvSpPr>
        <p:spPr>
          <a:xfrm>
            <a:off x="5202809" y="6275294"/>
            <a:ext cx="1860363" cy="619914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</p:txBody>
      </p:sp>
      <p:sp>
        <p:nvSpPr>
          <p:cNvPr id="11" name="Snip and Round Single Corner Rectangle 10">
            <a:extLst>
              <a:ext uri="{FF2B5EF4-FFF2-40B4-BE49-F238E27FC236}">
                <a16:creationId xmlns:a16="http://schemas.microsoft.com/office/drawing/2014/main" id="{44738ABE-6E2C-B547-B717-BA62EEF8B0C3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A77B38-7728-F92E-1808-BD0CF9161A7C}"/>
              </a:ext>
            </a:extLst>
          </p:cNvPr>
          <p:cNvSpPr/>
          <p:nvPr/>
        </p:nvSpPr>
        <p:spPr>
          <a:xfrm>
            <a:off x="10058400" y="460342"/>
            <a:ext cx="1865950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firefly</a:t>
            </a:r>
          </a:p>
        </p:txBody>
      </p:sp>
    </p:spTree>
    <p:extLst>
      <p:ext uri="{BB962C8B-B14F-4D97-AF65-F5344CB8AC3E}">
        <p14:creationId xmlns:p14="http://schemas.microsoft.com/office/powerpoint/2010/main" val="11066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Firefly: </a:t>
            </a:r>
            <a:r>
              <a:rPr lang="en-US" dirty="0"/>
              <a:t>Simulating large networks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network node consists of</a:t>
            </a:r>
          </a:p>
          <a:p>
            <a:pPr lvl="1"/>
            <a:r>
              <a:rPr lang="en-US" dirty="0"/>
              <a:t>Driver (the “application”)</a:t>
            </a:r>
          </a:p>
          <a:p>
            <a:pPr lvl="1"/>
            <a:r>
              <a:rPr lang="en-US" dirty="0"/>
              <a:t>NIC</a:t>
            </a:r>
          </a:p>
          <a:p>
            <a:pPr lvl="1"/>
            <a:r>
              <a:rPr lang="en-US" dirty="0"/>
              <a:t>Router</a:t>
            </a:r>
          </a:p>
          <a:p>
            <a:pPr lvl="1"/>
            <a:endParaRPr lang="en-US" sz="1200" dirty="0"/>
          </a:p>
          <a:p>
            <a:r>
              <a:rPr lang="en-US" dirty="0"/>
              <a:t>Nodes are connected together via routers to form a network</a:t>
            </a:r>
          </a:p>
          <a:p>
            <a:pPr lvl="1"/>
            <a:r>
              <a:rPr lang="en-US" dirty="0"/>
              <a:t>Fat tree, torus, etc.</a:t>
            </a:r>
          </a:p>
          <a:p>
            <a:pPr lvl="1"/>
            <a:endParaRPr lang="en-US" sz="1200" dirty="0"/>
          </a:p>
          <a:p>
            <a:r>
              <a:rPr lang="en-US" dirty="0"/>
              <a:t>Firefly is the interface between the driver and the router</a:t>
            </a:r>
          </a:p>
          <a:p>
            <a:pPr lvl="1"/>
            <a:r>
              <a:rPr lang="en-US" dirty="0"/>
              <a:t>Message passing library </a:t>
            </a:r>
            <a:r>
              <a:rPr lang="en-US" dirty="0">
                <a:sym typeface="Wingdings"/>
              </a:rPr>
              <a:t> Firefly Hades</a:t>
            </a:r>
          </a:p>
          <a:p>
            <a:pPr lvl="1"/>
            <a:r>
              <a:rPr lang="en-US" dirty="0">
                <a:sym typeface="Wingdings"/>
              </a:rPr>
              <a:t>NIC  Firefly NIC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24983" y="1559299"/>
            <a:ext cx="2590800" cy="3953933"/>
            <a:chOff x="5452559" y="2091260"/>
            <a:chExt cx="2590800" cy="3953933"/>
          </a:xfrm>
        </p:grpSpPr>
        <p:sp>
          <p:nvSpPr>
            <p:cNvPr id="5" name="Rectangle 4"/>
            <p:cNvSpPr/>
            <p:nvPr/>
          </p:nvSpPr>
          <p:spPr>
            <a:xfrm>
              <a:off x="5740426" y="2091260"/>
              <a:ext cx="2015066" cy="15578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Ember</a:t>
              </a:r>
            </a:p>
            <a:p>
              <a:pPr algn="ctr"/>
              <a:r>
                <a:rPr lang="en-US" dirty="0"/>
                <a:t>(driver)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33559" y="3039527"/>
              <a:ext cx="1837267" cy="6095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Firefly Hades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40426" y="4004726"/>
              <a:ext cx="2015066" cy="660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Firefly NIC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40427" y="5012260"/>
              <a:ext cx="2015066" cy="7027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Merlin Router</a:t>
              </a:r>
            </a:p>
          </p:txBody>
        </p:sp>
        <p:cxnSp>
          <p:nvCxnSpPr>
            <p:cNvPr id="9" name="Straight Connector 8"/>
            <p:cNvCxnSpPr>
              <a:stCxn id="5" idx="2"/>
              <a:endCxn id="7" idx="0"/>
            </p:cNvCxnSpPr>
            <p:nvPr/>
          </p:nvCxnSpPr>
          <p:spPr>
            <a:xfrm>
              <a:off x="6747959" y="3649126"/>
              <a:ext cx="0" cy="355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7" idx="2"/>
            </p:cNvCxnSpPr>
            <p:nvPr/>
          </p:nvCxnSpPr>
          <p:spPr>
            <a:xfrm flipH="1" flipV="1">
              <a:off x="6747959" y="4665126"/>
              <a:ext cx="1" cy="347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</p:cNvCxnSpPr>
            <p:nvPr/>
          </p:nvCxnSpPr>
          <p:spPr>
            <a:xfrm flipV="1">
              <a:off x="7755493" y="5359393"/>
              <a:ext cx="287866" cy="42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2"/>
            </p:cNvCxnSpPr>
            <p:nvPr/>
          </p:nvCxnSpPr>
          <p:spPr>
            <a:xfrm flipH="1">
              <a:off x="6747959" y="5714993"/>
              <a:ext cx="1" cy="330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1"/>
            </p:cNvCxnSpPr>
            <p:nvPr/>
          </p:nvCxnSpPr>
          <p:spPr>
            <a:xfrm flipH="1" flipV="1">
              <a:off x="5452559" y="5359393"/>
              <a:ext cx="287868" cy="42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nip and Round Single Corner Rectangle 14">
            <a:extLst>
              <a:ext uri="{FF2B5EF4-FFF2-40B4-BE49-F238E27FC236}">
                <a16:creationId xmlns:a16="http://schemas.microsoft.com/office/drawing/2014/main" id="{DD3A6A2B-62A0-7A4C-9779-6EEA552F2146}"/>
              </a:ext>
            </a:extLst>
          </p:cNvPr>
          <p:cNvSpPr/>
          <p:nvPr/>
        </p:nvSpPr>
        <p:spPr>
          <a:xfrm>
            <a:off x="719743" y="6501508"/>
            <a:ext cx="1311352" cy="393699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Processor</a:t>
            </a:r>
          </a:p>
        </p:txBody>
      </p:sp>
      <p:sp>
        <p:nvSpPr>
          <p:cNvPr id="17" name="Snip and Round Single Corner Rectangle 16">
            <a:extLst>
              <a:ext uri="{FF2B5EF4-FFF2-40B4-BE49-F238E27FC236}">
                <a16:creationId xmlns:a16="http://schemas.microsoft.com/office/drawing/2014/main" id="{2CA59F8C-D228-DF4E-8054-74F1B62EF560}"/>
              </a:ext>
            </a:extLst>
          </p:cNvPr>
          <p:cNvSpPr/>
          <p:nvPr/>
        </p:nvSpPr>
        <p:spPr>
          <a:xfrm>
            <a:off x="2031095" y="6501508"/>
            <a:ext cx="1311352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Memory</a:t>
            </a:r>
          </a:p>
        </p:txBody>
      </p:sp>
      <p:sp>
        <p:nvSpPr>
          <p:cNvPr id="18" name="Snip and Round Single Corner Rectangle 17">
            <a:extLst>
              <a:ext uri="{FF2B5EF4-FFF2-40B4-BE49-F238E27FC236}">
                <a16:creationId xmlns:a16="http://schemas.microsoft.com/office/drawing/2014/main" id="{383C79B2-EC69-0048-A8DE-52AA839D3459}"/>
              </a:ext>
            </a:extLst>
          </p:cNvPr>
          <p:cNvSpPr/>
          <p:nvPr/>
        </p:nvSpPr>
        <p:spPr>
          <a:xfrm>
            <a:off x="3342446" y="6501508"/>
            <a:ext cx="1860363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Network/NoC</a:t>
            </a:r>
          </a:p>
        </p:txBody>
      </p:sp>
      <p:sp>
        <p:nvSpPr>
          <p:cNvPr id="19" name="Snip and Round Single Corner Rectangle 18">
            <a:extLst>
              <a:ext uri="{FF2B5EF4-FFF2-40B4-BE49-F238E27FC236}">
                <a16:creationId xmlns:a16="http://schemas.microsoft.com/office/drawing/2014/main" id="{F52D6A0F-7DB5-604F-B9A1-B401D4366086}"/>
              </a:ext>
            </a:extLst>
          </p:cNvPr>
          <p:cNvSpPr/>
          <p:nvPr/>
        </p:nvSpPr>
        <p:spPr>
          <a:xfrm>
            <a:off x="5202809" y="6275294"/>
            <a:ext cx="1860363" cy="619914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</p:txBody>
      </p:sp>
      <p:sp>
        <p:nvSpPr>
          <p:cNvPr id="20" name="Snip and Round Single Corner Rectangle 19">
            <a:extLst>
              <a:ext uri="{FF2B5EF4-FFF2-40B4-BE49-F238E27FC236}">
                <a16:creationId xmlns:a16="http://schemas.microsoft.com/office/drawing/2014/main" id="{93D091BF-573A-3F4D-87FD-0B4641A28971}"/>
              </a:ext>
            </a:extLst>
          </p:cNvPr>
          <p:cNvSpPr/>
          <p:nvPr/>
        </p:nvSpPr>
        <p:spPr>
          <a:xfrm>
            <a:off x="7060160" y="6501508"/>
            <a:ext cx="1031811" cy="393700"/>
          </a:xfrm>
          <a:prstGeom prst="snip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8EA35A-9910-8F7B-6E59-4AB932113F84}"/>
              </a:ext>
            </a:extLst>
          </p:cNvPr>
          <p:cNvSpPr/>
          <p:nvPr/>
        </p:nvSpPr>
        <p:spPr>
          <a:xfrm>
            <a:off x="10058400" y="460342"/>
            <a:ext cx="1865950" cy="393700"/>
          </a:xfrm>
          <a:prstGeom prst="roundRect">
            <a:avLst/>
          </a:prstGeom>
          <a:solidFill>
            <a:srgbClr val="FF9F4A">
              <a:alpha val="6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-info firefly</a:t>
            </a:r>
          </a:p>
        </p:txBody>
      </p:sp>
    </p:spTree>
    <p:extLst>
      <p:ext uri="{BB962C8B-B14F-4D97-AF65-F5344CB8AC3E}">
        <p14:creationId xmlns:p14="http://schemas.microsoft.com/office/powerpoint/2010/main" val="4364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31F6-4BF3-0046-ACB1-20293F2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(More) SST 13.1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9E064-C0F8-0043-8AFF-3FBCAE4F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5F21B4-9AA6-AF4A-BAFC-8DB933F4F4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11049000" cy="5487034"/>
          </a:xfrm>
        </p:spPr>
        <p:txBody>
          <a:bodyPr numCol="2">
            <a:no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Processors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Ariel</a:t>
            </a:r>
            <a:r>
              <a:rPr lang="en-US" sz="1700" dirty="0">
                <a:solidFill>
                  <a:schemeClr val="tx1"/>
                </a:solidFill>
              </a:rPr>
              <a:t> – PIN-based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Prospero</a:t>
            </a:r>
            <a:r>
              <a:rPr lang="en-US" sz="1700" dirty="0">
                <a:solidFill>
                  <a:schemeClr val="tx1"/>
                </a:solidFill>
              </a:rPr>
              <a:t> – trace execution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Miranda</a:t>
            </a:r>
            <a:r>
              <a:rPr lang="en-US" sz="1700" dirty="0">
                <a:solidFill>
                  <a:schemeClr val="tx1"/>
                </a:solidFill>
              </a:rPr>
              <a:t> – pattern generator</a:t>
            </a:r>
          </a:p>
          <a:p>
            <a:pPr lvl="1"/>
            <a:r>
              <a:rPr lang="en-US" sz="1700" b="1" dirty="0" err="1">
                <a:solidFill>
                  <a:schemeClr val="tx1"/>
                </a:solidFill>
              </a:rPr>
              <a:t>Vanadis</a:t>
            </a:r>
            <a:r>
              <a:rPr lang="en-US" sz="1700" dirty="0">
                <a:solidFill>
                  <a:schemeClr val="tx1"/>
                </a:solidFill>
              </a:rPr>
              <a:t> – MIPS32 and RV64 pipeline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GeNSA</a:t>
            </a:r>
            <a:r>
              <a:rPr lang="en-US" sz="1700" dirty="0">
                <a:solidFill>
                  <a:schemeClr val="tx1"/>
                </a:solidFill>
              </a:rPr>
              <a:t> – Spiking temporal processing unit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Osseous – RTL simulation</a:t>
            </a:r>
          </a:p>
          <a:p>
            <a:r>
              <a:rPr lang="en-US" sz="1700" dirty="0">
                <a:solidFill>
                  <a:schemeClr val="tx1"/>
                </a:solidFill>
              </a:rPr>
              <a:t>Memory Subsystem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MemHierarchy</a:t>
            </a:r>
            <a:r>
              <a:rPr lang="en-US" sz="1700" dirty="0">
                <a:solidFill>
                  <a:schemeClr val="tx1"/>
                </a:solidFill>
              </a:rPr>
              <a:t> – caches, directory, memory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CacheTracer</a:t>
            </a:r>
            <a:r>
              <a:rPr lang="en-US" sz="1700" dirty="0">
                <a:solidFill>
                  <a:schemeClr val="tx1"/>
                </a:solidFill>
              </a:rPr>
              <a:t> – cache tracing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Cassini – cache </a:t>
            </a:r>
            <a:r>
              <a:rPr lang="en-US" sz="1700" dirty="0" err="1">
                <a:solidFill>
                  <a:schemeClr val="tx1"/>
                </a:solidFill>
              </a:rPr>
              <a:t>prefetchers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CramSim</a:t>
            </a:r>
            <a:r>
              <a:rPr lang="en-US" sz="1700" dirty="0">
                <a:solidFill>
                  <a:schemeClr val="tx1"/>
                </a:solidFill>
              </a:rPr>
              <a:t> – DDR, HBM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Messier – NVM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Samba – TLB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VaultSim</a:t>
            </a:r>
            <a:r>
              <a:rPr lang="en-US" sz="1700" dirty="0">
                <a:solidFill>
                  <a:schemeClr val="tx1"/>
                </a:solidFill>
              </a:rPr>
              <a:t> – vaulted stacked memory</a:t>
            </a:r>
          </a:p>
          <a:p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Network drivers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Ember</a:t>
            </a:r>
            <a:r>
              <a:rPr lang="en-US" sz="1700" dirty="0">
                <a:solidFill>
                  <a:schemeClr val="tx1"/>
                </a:solidFill>
              </a:rPr>
              <a:t> – communication patterns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Firefly</a:t>
            </a:r>
            <a:r>
              <a:rPr lang="en-US" sz="1700" dirty="0">
                <a:solidFill>
                  <a:schemeClr val="tx1"/>
                </a:solidFill>
              </a:rPr>
              <a:t> – communication protocols 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Hermes</a:t>
            </a:r>
            <a:r>
              <a:rPr lang="en-US" sz="1700" dirty="0">
                <a:solidFill>
                  <a:schemeClr val="tx1"/>
                </a:solidFill>
              </a:rPr>
              <a:t> – MPI-like driver interface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Zodiac – trace based driver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Thornhill – memory models for Ember</a:t>
            </a:r>
          </a:p>
          <a:p>
            <a:r>
              <a:rPr lang="en-US" sz="1700" dirty="0">
                <a:solidFill>
                  <a:schemeClr val="tx1"/>
                </a:solidFill>
              </a:rPr>
              <a:t>Networks/</a:t>
            </a:r>
            <a:r>
              <a:rPr lang="en-US" sz="1700" dirty="0" err="1">
                <a:solidFill>
                  <a:schemeClr val="tx1"/>
                </a:solidFill>
              </a:rPr>
              <a:t>NoCs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Merlin</a:t>
            </a:r>
            <a:r>
              <a:rPr lang="en-US" sz="1700" dirty="0">
                <a:solidFill>
                  <a:schemeClr val="tx1"/>
                </a:solidFill>
              </a:rPr>
              <a:t> – flexible network modeling</a:t>
            </a:r>
          </a:p>
          <a:p>
            <a:pPr lvl="1"/>
            <a:r>
              <a:rPr lang="en-US" sz="1700" b="1" dirty="0">
                <a:solidFill>
                  <a:schemeClr val="tx1"/>
                </a:solidFill>
              </a:rPr>
              <a:t>Kingsley</a:t>
            </a:r>
            <a:r>
              <a:rPr lang="en-US" sz="1700" dirty="0">
                <a:solidFill>
                  <a:schemeClr val="tx1"/>
                </a:solidFill>
              </a:rPr>
              <a:t> – mesh </a:t>
            </a:r>
            <a:r>
              <a:rPr lang="en-US" sz="1700" dirty="0" err="1">
                <a:solidFill>
                  <a:schemeClr val="tx1"/>
                </a:solidFill>
              </a:rPr>
              <a:t>NoC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Shogun – crossbar </a:t>
            </a:r>
            <a:r>
              <a:rPr lang="en-US" sz="1700" dirty="0" err="1">
                <a:solidFill>
                  <a:schemeClr val="tx1"/>
                </a:solidFill>
              </a:rPr>
              <a:t>NoC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Accelerators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Balar</a:t>
            </a:r>
            <a:r>
              <a:rPr lang="en-US" sz="1700" dirty="0">
                <a:solidFill>
                  <a:schemeClr val="tx1"/>
                </a:solidFill>
              </a:rPr>
              <a:t> – GPGPU-Sim interface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Llyr – spatial compute</a:t>
            </a:r>
          </a:p>
          <a:p>
            <a:r>
              <a:rPr lang="en-US" sz="1700" dirty="0">
                <a:solidFill>
                  <a:schemeClr val="tx1"/>
                </a:solidFill>
              </a:rPr>
              <a:t>Others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sst</a:t>
            </a:r>
            <a:r>
              <a:rPr lang="en-US" sz="1700" dirty="0">
                <a:solidFill>
                  <a:schemeClr val="tx1"/>
                </a:solidFill>
              </a:rPr>
              <a:t>-macro → Mercury </a:t>
            </a: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simpleElementExample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 err="1">
                <a:solidFill>
                  <a:schemeClr val="tx1"/>
                </a:solidFill>
              </a:rPr>
              <a:t>simpleSimulation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13001-D739-736B-D855-900B53FAC823}"/>
              </a:ext>
            </a:extLst>
          </p:cNvPr>
          <p:cNvSpPr/>
          <p:nvPr/>
        </p:nvSpPr>
        <p:spPr>
          <a:xfrm>
            <a:off x="647700" y="2626657"/>
            <a:ext cx="4749053" cy="6364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6B806-C86F-AE02-3651-B915A209913E}"/>
              </a:ext>
            </a:extLst>
          </p:cNvPr>
          <p:cNvSpPr/>
          <p:nvPr/>
        </p:nvSpPr>
        <p:spPr>
          <a:xfrm>
            <a:off x="641838" y="3853226"/>
            <a:ext cx="4856629" cy="19917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EB717-EAA9-2A3A-362A-71F25A9E3C83}"/>
              </a:ext>
            </a:extLst>
          </p:cNvPr>
          <p:cNvSpPr/>
          <p:nvPr/>
        </p:nvSpPr>
        <p:spPr>
          <a:xfrm>
            <a:off x="6002733" y="2303929"/>
            <a:ext cx="4856629" cy="6364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F749F-C9CA-E659-BBC0-0FF68C1BE33F}"/>
              </a:ext>
            </a:extLst>
          </p:cNvPr>
          <p:cNvSpPr/>
          <p:nvPr/>
        </p:nvSpPr>
        <p:spPr>
          <a:xfrm>
            <a:off x="6002732" y="5307105"/>
            <a:ext cx="4856629" cy="12896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B0A7-9D83-F90F-C83E-7FADF22FCBE2}"/>
              </a:ext>
            </a:extLst>
          </p:cNvPr>
          <p:cNvSpPr/>
          <p:nvPr/>
        </p:nvSpPr>
        <p:spPr>
          <a:xfrm>
            <a:off x="6002731" y="4312023"/>
            <a:ext cx="4856629" cy="9214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D70291-0439-A9AF-F976-493106E00C7D}"/>
              </a:ext>
            </a:extLst>
          </p:cNvPr>
          <p:cNvSpPr/>
          <p:nvPr/>
        </p:nvSpPr>
        <p:spPr>
          <a:xfrm>
            <a:off x="6096000" y="3927697"/>
            <a:ext cx="4856629" cy="3106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Elements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There are even more elements included, described here: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http://sst-simulator.org/sst-docs/docs/elements/intro</a:t>
            </a:r>
            <a:endParaRPr lang="en-US" dirty="0"/>
          </a:p>
          <a:p>
            <a:r>
              <a:rPr lang="en-US" dirty="0"/>
              <a:t>A number of external simulators are compatible with SST. </a:t>
            </a:r>
          </a:p>
          <a:p>
            <a:pPr lvl="1"/>
            <a:r>
              <a:rPr lang="en-US" dirty="0"/>
              <a:t>See section on optional dependencies: </a:t>
            </a:r>
            <a:r>
              <a:rPr lang="en-US" dirty="0">
                <a:hlinkClick r:id="rId3"/>
              </a:rPr>
              <a:t>http://sst-simulator.org/SSTPages/SSTBuildAndInstall_13dot1dot0_SeriesDetailedBuildInstructions/</a:t>
            </a:r>
            <a:endParaRPr lang="en-US" dirty="0"/>
          </a:p>
          <a:p>
            <a:pPr lvl="1"/>
            <a:r>
              <a:rPr lang="en-US" dirty="0"/>
              <a:t>Many memory timing simulators are supported by </a:t>
            </a:r>
            <a:r>
              <a:rPr lang="en-US" dirty="0" err="1"/>
              <a:t>memHierarchy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Community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sst-simulator.org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sst</a:t>
            </a:r>
            <a:r>
              <a:rPr lang="en-US" dirty="0">
                <a:hlinkClick r:id="rId4"/>
              </a:rPr>
              <a:t>-docs/docs/community</a:t>
            </a:r>
            <a:endParaRPr lang="en-US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24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5E03-75A6-EC47-BE8C-ED34CD55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FD1DF-AF80-2949-B29A-3D7855019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AE9C7-FFB9-7D4C-B155-1D18AAEA831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SST </a:t>
            </a:r>
            <a:r>
              <a:rPr lang="en-US" b="1" dirty="0">
                <a:solidFill>
                  <a:schemeClr val="accent3"/>
                </a:solidFill>
              </a:rPr>
              <a:t>Core</a:t>
            </a:r>
            <a:r>
              <a:rPr lang="en-US" dirty="0"/>
              <a:t> framework</a:t>
            </a:r>
          </a:p>
          <a:p>
            <a:pPr lvl="1"/>
            <a:r>
              <a:rPr lang="en-US" dirty="0"/>
              <a:t>The backbone of simulation</a:t>
            </a:r>
          </a:p>
          <a:p>
            <a:pPr lvl="1"/>
            <a:r>
              <a:rPr lang="en-US" dirty="0"/>
              <a:t>Provides utilities and interfaces for simulation components (models)</a:t>
            </a:r>
          </a:p>
          <a:p>
            <a:pPr lvl="2"/>
            <a:r>
              <a:rPr lang="en-US" dirty="0"/>
              <a:t>Clocks, event exchange, statistics and parameter management, parallelism support, etc.</a:t>
            </a:r>
          </a:p>
          <a:p>
            <a:r>
              <a:rPr lang="en-US" dirty="0"/>
              <a:t>SST </a:t>
            </a:r>
            <a:r>
              <a:rPr lang="en-US" b="1" dirty="0">
                <a:solidFill>
                  <a:schemeClr val="accent3"/>
                </a:solidFill>
              </a:rPr>
              <a:t>Element</a:t>
            </a:r>
            <a:r>
              <a:rPr lang="en-US" dirty="0"/>
              <a:t> libraries</a:t>
            </a:r>
          </a:p>
          <a:p>
            <a:pPr lvl="1"/>
            <a:r>
              <a:rPr lang="en-US" dirty="0"/>
              <a:t>Libraries of components that perform the actual simulation</a:t>
            </a:r>
          </a:p>
          <a:p>
            <a:pPr lvl="1"/>
            <a:r>
              <a:rPr lang="en-US" dirty="0"/>
              <a:t>Elements include processors, memory, network, etc.</a:t>
            </a:r>
          </a:p>
          <a:p>
            <a:pPr lvl="2"/>
            <a:r>
              <a:rPr lang="en-US" dirty="0"/>
              <a:t>Includes many existing simulators: DRAMSim2, Spike, </a:t>
            </a:r>
            <a:r>
              <a:rPr lang="en-US" dirty="0" err="1"/>
              <a:t>HMCSim</a:t>
            </a:r>
            <a:r>
              <a:rPr lang="en-US" dirty="0"/>
              <a:t>, </a:t>
            </a:r>
            <a:r>
              <a:rPr lang="en-US" dirty="0" err="1"/>
              <a:t>Ramulator</a:t>
            </a:r>
            <a:r>
              <a:rPr lang="en-US" dirty="0"/>
              <a:t>, etc.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3C6A2F-EAF8-394B-A050-393A0E0907B0}"/>
              </a:ext>
            </a:extLst>
          </p:cNvPr>
          <p:cNvGrpSpPr/>
          <p:nvPr/>
        </p:nvGrpSpPr>
        <p:grpSpPr>
          <a:xfrm>
            <a:off x="2806683" y="4533720"/>
            <a:ext cx="3279623" cy="1937667"/>
            <a:chOff x="6609725" y="5014614"/>
            <a:chExt cx="1951259" cy="118395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151FBA3-20BF-604A-A2FD-D2203DF211F5}"/>
                </a:ext>
              </a:extLst>
            </p:cNvPr>
            <p:cNvGrpSpPr/>
            <p:nvPr/>
          </p:nvGrpSpPr>
          <p:grpSpPr>
            <a:xfrm>
              <a:off x="6617921" y="5671796"/>
              <a:ext cx="1943062" cy="341632"/>
              <a:chOff x="6617921" y="5671796"/>
              <a:chExt cx="1943062" cy="3416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44A18DA4-0A11-E546-8DC9-4E265A4E6D8E}"/>
                  </a:ext>
                </a:extLst>
              </p:cNvPr>
              <p:cNvSpPr/>
              <p:nvPr/>
            </p:nvSpPr>
            <p:spPr>
              <a:xfrm rot="10800000">
                <a:off x="6617921" y="5671796"/>
                <a:ext cx="1943062" cy="341632"/>
              </a:xfrm>
              <a:custGeom>
                <a:avLst/>
                <a:gdLst>
                  <a:gd name="connsiteX0" fmla="*/ 1943062 w 1943062"/>
                  <a:gd name="connsiteY0" fmla="*/ 341632 h 341632"/>
                  <a:gd name="connsiteX1" fmla="*/ 1767130 w 1943062"/>
                  <a:gd name="connsiteY1" fmla="*/ 341632 h 341632"/>
                  <a:gd name="connsiteX2" fmla="*/ 1639114 w 1943062"/>
                  <a:gd name="connsiteY2" fmla="*/ 251693 h 341632"/>
                  <a:gd name="connsiteX3" fmla="*/ 1511098 w 1943062"/>
                  <a:gd name="connsiteY3" fmla="*/ 341632 h 341632"/>
                  <a:gd name="connsiteX4" fmla="*/ 1322075 w 1943062"/>
                  <a:gd name="connsiteY4" fmla="*/ 341632 h 341632"/>
                  <a:gd name="connsiteX5" fmla="*/ 1194059 w 1943062"/>
                  <a:gd name="connsiteY5" fmla="*/ 251693 h 341632"/>
                  <a:gd name="connsiteX6" fmla="*/ 1066043 w 1943062"/>
                  <a:gd name="connsiteY6" fmla="*/ 341632 h 341632"/>
                  <a:gd name="connsiteX7" fmla="*/ 877020 w 1943062"/>
                  <a:gd name="connsiteY7" fmla="*/ 341632 h 341632"/>
                  <a:gd name="connsiteX8" fmla="*/ 749004 w 1943062"/>
                  <a:gd name="connsiteY8" fmla="*/ 251693 h 341632"/>
                  <a:gd name="connsiteX9" fmla="*/ 620988 w 1943062"/>
                  <a:gd name="connsiteY9" fmla="*/ 341632 h 341632"/>
                  <a:gd name="connsiteX10" fmla="*/ 431964 w 1943062"/>
                  <a:gd name="connsiteY10" fmla="*/ 341632 h 341632"/>
                  <a:gd name="connsiteX11" fmla="*/ 303948 w 1943062"/>
                  <a:gd name="connsiteY11" fmla="*/ 251693 h 341632"/>
                  <a:gd name="connsiteX12" fmla="*/ 175932 w 1943062"/>
                  <a:gd name="connsiteY12" fmla="*/ 341632 h 341632"/>
                  <a:gd name="connsiteX13" fmla="*/ 0 w 1943062"/>
                  <a:gd name="connsiteY13" fmla="*/ 341632 h 341632"/>
                  <a:gd name="connsiteX14" fmla="*/ 0 w 1943062"/>
                  <a:gd name="connsiteY14" fmla="*/ 0 h 341632"/>
                  <a:gd name="connsiteX15" fmla="*/ 1943062 w 1943062"/>
                  <a:gd name="connsiteY15" fmla="*/ 0 h 341632"/>
                  <a:gd name="connsiteX16" fmla="*/ 1943062 w 1943062"/>
                  <a:gd name="connsiteY16" fmla="*/ 341632 h 34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3062" h="341632">
                    <a:moveTo>
                      <a:pt x="1943062" y="341632"/>
                    </a:moveTo>
                    <a:lnTo>
                      <a:pt x="1767130" y="341632"/>
                    </a:lnTo>
                    <a:lnTo>
                      <a:pt x="1639114" y="251693"/>
                    </a:lnTo>
                    <a:lnTo>
                      <a:pt x="1511098" y="341632"/>
                    </a:lnTo>
                    <a:lnTo>
                      <a:pt x="1322075" y="341632"/>
                    </a:lnTo>
                    <a:lnTo>
                      <a:pt x="1194059" y="251693"/>
                    </a:lnTo>
                    <a:lnTo>
                      <a:pt x="1066043" y="341632"/>
                    </a:lnTo>
                    <a:lnTo>
                      <a:pt x="877020" y="341632"/>
                    </a:lnTo>
                    <a:lnTo>
                      <a:pt x="749004" y="251693"/>
                    </a:lnTo>
                    <a:lnTo>
                      <a:pt x="620988" y="341632"/>
                    </a:lnTo>
                    <a:lnTo>
                      <a:pt x="431964" y="341632"/>
                    </a:lnTo>
                    <a:lnTo>
                      <a:pt x="303948" y="251693"/>
                    </a:lnTo>
                    <a:lnTo>
                      <a:pt x="175932" y="341632"/>
                    </a:lnTo>
                    <a:lnTo>
                      <a:pt x="0" y="341632"/>
                    </a:lnTo>
                    <a:lnTo>
                      <a:pt x="0" y="0"/>
                    </a:lnTo>
                    <a:lnTo>
                      <a:pt x="1943062" y="0"/>
                    </a:lnTo>
                    <a:lnTo>
                      <a:pt x="1943062" y="341632"/>
                    </a:lnTo>
                    <a:close/>
                  </a:path>
                </a:pathLst>
              </a:custGeom>
              <a:solidFill>
                <a:schemeClr val="tx2">
                  <a:alpha val="58000"/>
                </a:schemeClr>
              </a:solidFill>
              <a:ln w="95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182880" tIns="182880" rIns="182880" bIns="18288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ED55CF-2C84-9E44-AB82-4C5EB7EEE76C}"/>
                  </a:ext>
                </a:extLst>
              </p:cNvPr>
              <p:cNvSpPr/>
              <p:nvPr/>
            </p:nvSpPr>
            <p:spPr>
              <a:xfrm>
                <a:off x="6659262" y="5772232"/>
                <a:ext cx="1860381" cy="119381"/>
              </a:xfrm>
              <a:prstGeom prst="rect">
                <a:avLst/>
              </a:prstGeom>
              <a:solidFill>
                <a:schemeClr val="bg1">
                  <a:alpha val="32000"/>
                </a:schemeClr>
              </a:solidFill>
              <a:ln w="6350">
                <a:solidFill>
                  <a:schemeClr val="tx1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>
                    <a:solidFill>
                      <a:schemeClr val="tx1"/>
                    </a:solidFill>
                  </a:rPr>
                  <a:t>Integration Services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66CE16-206D-EE4B-A7CF-BCED5D8CD2D6}"/>
                </a:ext>
              </a:extLst>
            </p:cNvPr>
            <p:cNvSpPr/>
            <p:nvPr/>
          </p:nvSpPr>
          <p:spPr>
            <a:xfrm>
              <a:off x="6617922" y="6046168"/>
              <a:ext cx="1943062" cy="1524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3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MPI and C++ Threads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602F1A-A746-F040-A193-130860407844}"/>
                </a:ext>
              </a:extLst>
            </p:cNvPr>
            <p:cNvSpPr/>
            <p:nvPr/>
          </p:nvSpPr>
          <p:spPr>
            <a:xfrm rot="10800000">
              <a:off x="6801551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AEC2041-46A1-AC44-8774-FDF31F5C11B8}"/>
                </a:ext>
              </a:extLst>
            </p:cNvPr>
            <p:cNvSpPr/>
            <p:nvPr/>
          </p:nvSpPr>
          <p:spPr>
            <a:xfrm rot="10800000">
              <a:off x="7245413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DCFC1BA-F165-BC45-A6F9-4B79A2B54AF0}"/>
                </a:ext>
              </a:extLst>
            </p:cNvPr>
            <p:cNvSpPr/>
            <p:nvPr/>
          </p:nvSpPr>
          <p:spPr>
            <a:xfrm rot="10800000">
              <a:off x="7689954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79987FB-BC92-4E47-B770-1E0441FE561A}"/>
                </a:ext>
              </a:extLst>
            </p:cNvPr>
            <p:cNvSpPr/>
            <p:nvPr/>
          </p:nvSpPr>
          <p:spPr>
            <a:xfrm rot="10800000">
              <a:off x="8137045" y="5014614"/>
              <a:ext cx="238709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Component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68E311-DEFB-D741-B2DB-6F15C2B1A25C}"/>
                </a:ext>
              </a:extLst>
            </p:cNvPr>
            <p:cNvSpPr txBox="1"/>
            <p:nvPr/>
          </p:nvSpPr>
          <p:spPr>
            <a:xfrm>
              <a:off x="6609725" y="5893064"/>
              <a:ext cx="599631" cy="157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SST Core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10939E-D443-F7CA-90DA-A6C8460B8975}"/>
              </a:ext>
            </a:extLst>
          </p:cNvPr>
          <p:cNvGrpSpPr/>
          <p:nvPr/>
        </p:nvGrpSpPr>
        <p:grpSpPr>
          <a:xfrm>
            <a:off x="6263649" y="4519191"/>
            <a:ext cx="3279623" cy="1937667"/>
            <a:chOff x="6609725" y="5014614"/>
            <a:chExt cx="1951259" cy="11839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ECFB9-12B8-E57F-B89D-81190FC7EDE4}"/>
                </a:ext>
              </a:extLst>
            </p:cNvPr>
            <p:cNvGrpSpPr/>
            <p:nvPr/>
          </p:nvGrpSpPr>
          <p:grpSpPr>
            <a:xfrm>
              <a:off x="6617921" y="5671796"/>
              <a:ext cx="1943062" cy="341632"/>
              <a:chOff x="6617921" y="5671796"/>
              <a:chExt cx="1943062" cy="3416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682ABAD-16FC-48A2-FCAA-1AFA58A4923B}"/>
                  </a:ext>
                </a:extLst>
              </p:cNvPr>
              <p:cNvSpPr/>
              <p:nvPr/>
            </p:nvSpPr>
            <p:spPr>
              <a:xfrm rot="10800000">
                <a:off x="6617921" y="5671796"/>
                <a:ext cx="1943062" cy="341632"/>
              </a:xfrm>
              <a:custGeom>
                <a:avLst/>
                <a:gdLst>
                  <a:gd name="connsiteX0" fmla="*/ 1943062 w 1943062"/>
                  <a:gd name="connsiteY0" fmla="*/ 341632 h 341632"/>
                  <a:gd name="connsiteX1" fmla="*/ 1767130 w 1943062"/>
                  <a:gd name="connsiteY1" fmla="*/ 341632 h 341632"/>
                  <a:gd name="connsiteX2" fmla="*/ 1639114 w 1943062"/>
                  <a:gd name="connsiteY2" fmla="*/ 251693 h 341632"/>
                  <a:gd name="connsiteX3" fmla="*/ 1511098 w 1943062"/>
                  <a:gd name="connsiteY3" fmla="*/ 341632 h 341632"/>
                  <a:gd name="connsiteX4" fmla="*/ 1322075 w 1943062"/>
                  <a:gd name="connsiteY4" fmla="*/ 341632 h 341632"/>
                  <a:gd name="connsiteX5" fmla="*/ 1194059 w 1943062"/>
                  <a:gd name="connsiteY5" fmla="*/ 251693 h 341632"/>
                  <a:gd name="connsiteX6" fmla="*/ 1066043 w 1943062"/>
                  <a:gd name="connsiteY6" fmla="*/ 341632 h 341632"/>
                  <a:gd name="connsiteX7" fmla="*/ 877020 w 1943062"/>
                  <a:gd name="connsiteY7" fmla="*/ 341632 h 341632"/>
                  <a:gd name="connsiteX8" fmla="*/ 749004 w 1943062"/>
                  <a:gd name="connsiteY8" fmla="*/ 251693 h 341632"/>
                  <a:gd name="connsiteX9" fmla="*/ 620988 w 1943062"/>
                  <a:gd name="connsiteY9" fmla="*/ 341632 h 341632"/>
                  <a:gd name="connsiteX10" fmla="*/ 431964 w 1943062"/>
                  <a:gd name="connsiteY10" fmla="*/ 341632 h 341632"/>
                  <a:gd name="connsiteX11" fmla="*/ 303948 w 1943062"/>
                  <a:gd name="connsiteY11" fmla="*/ 251693 h 341632"/>
                  <a:gd name="connsiteX12" fmla="*/ 175932 w 1943062"/>
                  <a:gd name="connsiteY12" fmla="*/ 341632 h 341632"/>
                  <a:gd name="connsiteX13" fmla="*/ 0 w 1943062"/>
                  <a:gd name="connsiteY13" fmla="*/ 341632 h 341632"/>
                  <a:gd name="connsiteX14" fmla="*/ 0 w 1943062"/>
                  <a:gd name="connsiteY14" fmla="*/ 0 h 341632"/>
                  <a:gd name="connsiteX15" fmla="*/ 1943062 w 1943062"/>
                  <a:gd name="connsiteY15" fmla="*/ 0 h 341632"/>
                  <a:gd name="connsiteX16" fmla="*/ 1943062 w 1943062"/>
                  <a:gd name="connsiteY16" fmla="*/ 341632 h 34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3062" h="341632">
                    <a:moveTo>
                      <a:pt x="1943062" y="341632"/>
                    </a:moveTo>
                    <a:lnTo>
                      <a:pt x="1767130" y="341632"/>
                    </a:lnTo>
                    <a:lnTo>
                      <a:pt x="1639114" y="251693"/>
                    </a:lnTo>
                    <a:lnTo>
                      <a:pt x="1511098" y="341632"/>
                    </a:lnTo>
                    <a:lnTo>
                      <a:pt x="1322075" y="341632"/>
                    </a:lnTo>
                    <a:lnTo>
                      <a:pt x="1194059" y="251693"/>
                    </a:lnTo>
                    <a:lnTo>
                      <a:pt x="1066043" y="341632"/>
                    </a:lnTo>
                    <a:lnTo>
                      <a:pt x="877020" y="341632"/>
                    </a:lnTo>
                    <a:lnTo>
                      <a:pt x="749004" y="251693"/>
                    </a:lnTo>
                    <a:lnTo>
                      <a:pt x="620988" y="341632"/>
                    </a:lnTo>
                    <a:lnTo>
                      <a:pt x="431964" y="341632"/>
                    </a:lnTo>
                    <a:lnTo>
                      <a:pt x="303948" y="251693"/>
                    </a:lnTo>
                    <a:lnTo>
                      <a:pt x="175932" y="341632"/>
                    </a:lnTo>
                    <a:lnTo>
                      <a:pt x="0" y="341632"/>
                    </a:lnTo>
                    <a:lnTo>
                      <a:pt x="0" y="0"/>
                    </a:lnTo>
                    <a:lnTo>
                      <a:pt x="1943062" y="0"/>
                    </a:lnTo>
                    <a:lnTo>
                      <a:pt x="1943062" y="341632"/>
                    </a:lnTo>
                    <a:close/>
                  </a:path>
                </a:pathLst>
              </a:custGeom>
              <a:solidFill>
                <a:schemeClr val="tx2">
                  <a:alpha val="58000"/>
                </a:schemeClr>
              </a:solidFill>
              <a:ln w="95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182880" tIns="182880" rIns="182880" bIns="18288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F9816C-EC73-CAE0-A966-920080686866}"/>
                  </a:ext>
                </a:extLst>
              </p:cNvPr>
              <p:cNvSpPr/>
              <p:nvPr/>
            </p:nvSpPr>
            <p:spPr>
              <a:xfrm>
                <a:off x="6659262" y="5772232"/>
                <a:ext cx="1860381" cy="119381"/>
              </a:xfrm>
              <a:prstGeom prst="rect">
                <a:avLst/>
              </a:prstGeom>
              <a:solidFill>
                <a:schemeClr val="bg1">
                  <a:alpha val="32000"/>
                </a:schemeClr>
              </a:solidFill>
              <a:ln w="6350">
                <a:solidFill>
                  <a:schemeClr val="tx1"/>
                </a:solidFill>
                <a:prstDash val="dash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>
                    <a:solidFill>
                      <a:schemeClr val="tx1"/>
                    </a:solidFill>
                  </a:rPr>
                  <a:t>Links, Clocks, etc.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FC8AD2-1C92-74A7-C4EA-BE870E3D55AB}"/>
                </a:ext>
              </a:extLst>
            </p:cNvPr>
            <p:cNvSpPr/>
            <p:nvPr/>
          </p:nvSpPr>
          <p:spPr>
            <a:xfrm>
              <a:off x="6617922" y="6046168"/>
              <a:ext cx="1943062" cy="1524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53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MPI and C++ Threads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7012317-9C75-40B0-0982-920F5A5AEB3C}"/>
                </a:ext>
              </a:extLst>
            </p:cNvPr>
            <p:cNvSpPr/>
            <p:nvPr/>
          </p:nvSpPr>
          <p:spPr>
            <a:xfrm rot="10800000">
              <a:off x="6801551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85D4AF6-9717-495E-46CD-F83BF7C5A2B1}"/>
                </a:ext>
              </a:extLst>
            </p:cNvPr>
            <p:cNvSpPr/>
            <p:nvPr/>
          </p:nvSpPr>
          <p:spPr>
            <a:xfrm rot="10800000">
              <a:off x="7245413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E846E3-40C5-B1E2-6724-7C30565BCB96}"/>
                </a:ext>
              </a:extLst>
            </p:cNvPr>
            <p:cNvSpPr/>
            <p:nvPr/>
          </p:nvSpPr>
          <p:spPr>
            <a:xfrm rot="10800000">
              <a:off x="7689954" y="5014614"/>
              <a:ext cx="237744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9E3D06C-F63F-000F-F5F1-C6287B68B9E8}"/>
                </a:ext>
              </a:extLst>
            </p:cNvPr>
            <p:cNvSpPr/>
            <p:nvPr/>
          </p:nvSpPr>
          <p:spPr>
            <a:xfrm rot="10800000">
              <a:off x="8137045" y="5014614"/>
              <a:ext cx="238709" cy="710878"/>
            </a:xfrm>
            <a:custGeom>
              <a:avLst/>
              <a:gdLst>
                <a:gd name="connsiteX0" fmla="*/ 265177 w 265177"/>
                <a:gd name="connsiteY0" fmla="*/ 710878 h 710878"/>
                <a:gd name="connsiteX1" fmla="*/ 1 w 265177"/>
                <a:gd name="connsiteY1" fmla="*/ 710878 h 710878"/>
                <a:gd name="connsiteX2" fmla="*/ 1 w 265177"/>
                <a:gd name="connsiteY2" fmla="*/ 89939 h 710878"/>
                <a:gd name="connsiteX3" fmla="*/ 0 w 265177"/>
                <a:gd name="connsiteY3" fmla="*/ 89939 h 710878"/>
                <a:gd name="connsiteX4" fmla="*/ 1 w 265177"/>
                <a:gd name="connsiteY4" fmla="*/ 89939 h 710878"/>
                <a:gd name="connsiteX5" fmla="*/ 1 w 265177"/>
                <a:gd name="connsiteY5" fmla="*/ 87383 h 710878"/>
                <a:gd name="connsiteX6" fmla="*/ 3768 w 265177"/>
                <a:gd name="connsiteY6" fmla="*/ 87383 h 710878"/>
                <a:gd name="connsiteX7" fmla="*/ 132588 w 265177"/>
                <a:gd name="connsiteY7" fmla="*/ 0 h 710878"/>
                <a:gd name="connsiteX8" fmla="*/ 261408 w 265177"/>
                <a:gd name="connsiteY8" fmla="*/ 87383 h 710878"/>
                <a:gd name="connsiteX9" fmla="*/ 265177 w 265177"/>
                <a:gd name="connsiteY9" fmla="*/ 87383 h 7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177" h="710878">
                  <a:moveTo>
                    <a:pt x="265177" y="710878"/>
                  </a:moveTo>
                  <a:lnTo>
                    <a:pt x="1" y="710878"/>
                  </a:lnTo>
                  <a:lnTo>
                    <a:pt x="1" y="89939"/>
                  </a:lnTo>
                  <a:lnTo>
                    <a:pt x="0" y="89939"/>
                  </a:lnTo>
                  <a:lnTo>
                    <a:pt x="1" y="89939"/>
                  </a:lnTo>
                  <a:lnTo>
                    <a:pt x="1" y="87383"/>
                  </a:lnTo>
                  <a:lnTo>
                    <a:pt x="3768" y="87383"/>
                  </a:lnTo>
                  <a:lnTo>
                    <a:pt x="132588" y="0"/>
                  </a:lnTo>
                  <a:lnTo>
                    <a:pt x="261408" y="87383"/>
                  </a:lnTo>
                  <a:lnTo>
                    <a:pt x="265177" y="87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err="1">
                  <a:solidFill>
                    <a:schemeClr val="tx1"/>
                  </a:solidFill>
                </a:rPr>
                <a:t>NoC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F7C3EC-2275-6198-694F-F87A982BBB3E}"/>
                </a:ext>
              </a:extLst>
            </p:cNvPr>
            <p:cNvSpPr txBox="1"/>
            <p:nvPr/>
          </p:nvSpPr>
          <p:spPr>
            <a:xfrm>
              <a:off x="6609725" y="5893064"/>
              <a:ext cx="599631" cy="1579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SST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6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A3F1-5968-A647-8DD0-6F8D4BC65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Help &amp; Extending SST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27C7F-A949-F64B-B10C-BBEBAE2398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SST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SST was designed for extensibility</a:t>
            </a:r>
          </a:p>
          <a:p>
            <a:pPr lvl="1"/>
            <a:r>
              <a:rPr lang="en-US" dirty="0"/>
              <a:t>Components/subcomponents can be added without touching SST Elements</a:t>
            </a:r>
          </a:p>
          <a:p>
            <a:pPr lvl="2"/>
            <a:r>
              <a:rPr lang="en-US" dirty="0"/>
              <a:t>Example: write a new prefetcher and have </a:t>
            </a:r>
            <a:r>
              <a:rPr lang="en-US" dirty="0" err="1"/>
              <a:t>memH</a:t>
            </a:r>
            <a:r>
              <a:rPr lang="en-US" dirty="0"/>
              <a:t> caches use it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no changes</a:t>
            </a:r>
            <a:r>
              <a:rPr lang="en-US" dirty="0">
                <a:sym typeface="Wingdings" pitchFamily="2" charset="2"/>
              </a:rPr>
              <a:t> to memHierarchy</a:t>
            </a:r>
            <a:endParaRPr lang="en-US" dirty="0"/>
          </a:p>
          <a:p>
            <a:pPr lvl="1"/>
            <a:r>
              <a:rPr lang="en-US" dirty="0"/>
              <a:t>SST-Core APIs are stable </a:t>
            </a:r>
            <a:r>
              <a:rPr lang="en-US" dirty="0">
                <a:sym typeface="Wingdings" pitchFamily="2" charset="2"/>
              </a:rPr>
              <a:t> one year deprecation period</a:t>
            </a:r>
            <a:endParaRPr lang="en-US" dirty="0"/>
          </a:p>
          <a:p>
            <a:pPr lvl="2"/>
            <a:r>
              <a:rPr lang="en-US" dirty="0"/>
              <a:t>Element APIs may be less so but generally try to keep them consistent</a:t>
            </a:r>
          </a:p>
          <a:p>
            <a:pPr lvl="1"/>
            <a:r>
              <a:rPr lang="en-US" dirty="0"/>
              <a:t>Many users start with SST Elements and then build their own customized libraries</a:t>
            </a:r>
          </a:p>
          <a:p>
            <a:pPr lvl="2"/>
            <a:r>
              <a:rPr lang="en-US" dirty="0"/>
              <a:t>Partially or completely replacing SST Element functionality</a:t>
            </a:r>
          </a:p>
          <a:p>
            <a:r>
              <a:rPr lang="en-US" dirty="0"/>
              <a:t>Many approaches to using SST</a:t>
            </a:r>
          </a:p>
          <a:p>
            <a:pPr lvl="1"/>
            <a:r>
              <a:rPr lang="en-US" dirty="0"/>
              <a:t>Core only: Write your own components from scratch</a:t>
            </a:r>
          </a:p>
          <a:p>
            <a:pPr lvl="1"/>
            <a:r>
              <a:rPr lang="en-US" dirty="0"/>
              <a:t>Start from existing Elements and replace components/subcomponents to meet your needs</a:t>
            </a:r>
          </a:p>
          <a:p>
            <a:pPr lvl="1"/>
            <a:r>
              <a:rPr lang="en-US" dirty="0"/>
              <a:t>Wrap existing simulators and insert as components or subcomponents</a:t>
            </a:r>
          </a:p>
        </p:txBody>
      </p:sp>
    </p:spTree>
    <p:extLst>
      <p:ext uri="{BB962C8B-B14F-4D97-AF65-F5344CB8AC3E}">
        <p14:creationId xmlns:p14="http://schemas.microsoft.com/office/powerpoint/2010/main" val="29087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4FBB-B9C3-4645-9575-18424BD9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SST: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B6A41-1892-A143-8C08-B9582235E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CE966-650B-9C40-8729-3C140C0960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element library</a:t>
            </a:r>
          </a:p>
          <a:p>
            <a:pPr lvl="1"/>
            <a:r>
              <a:rPr lang="en-US" dirty="0"/>
              <a:t>Components demonstrating links, ports, clocks, event handling, etc.</a:t>
            </a:r>
          </a:p>
          <a:p>
            <a:pPr lvl="1"/>
            <a:r>
              <a:rPr lang="en-US" dirty="0"/>
              <a:t>sst-elements/src/sst/elements/</a:t>
            </a:r>
            <a:r>
              <a:rPr lang="en-US" dirty="0" err="1"/>
              <a:t>simpleElementExample</a:t>
            </a:r>
            <a:r>
              <a:rPr lang="en-US" dirty="0"/>
              <a:t>/</a:t>
            </a:r>
          </a:p>
          <a:p>
            <a:r>
              <a:rPr lang="en-US" dirty="0" err="1"/>
              <a:t>simpleSimulation</a:t>
            </a:r>
            <a:endParaRPr lang="en-US" dirty="0"/>
          </a:p>
          <a:p>
            <a:pPr lvl="1"/>
            <a:r>
              <a:rPr lang="en-US" dirty="0"/>
              <a:t>Simulates a car wash (a little more complex than example elements)</a:t>
            </a:r>
          </a:p>
          <a:p>
            <a:r>
              <a:rPr lang="en-US" dirty="0"/>
              <a:t>Example external element library </a:t>
            </a:r>
          </a:p>
          <a:p>
            <a:pPr lvl="1"/>
            <a:r>
              <a:rPr lang="en-US" dirty="0"/>
              <a:t>Demonstrates building and registering a new element library</a:t>
            </a:r>
          </a:p>
          <a:p>
            <a:pPr lvl="1"/>
            <a:r>
              <a:rPr lang="en-US" dirty="0"/>
              <a:t>https://github.com/sstsimulator/sst-external-element</a:t>
            </a:r>
          </a:p>
          <a:p>
            <a:r>
              <a:rPr lang="en-US" dirty="0"/>
              <a:t>Website</a:t>
            </a:r>
          </a:p>
          <a:p>
            <a:pPr lvl="1"/>
            <a:r>
              <a:rPr lang="en-US" i="1" dirty="0"/>
              <a:t>Getting Started Extending SST (a little out of date)</a:t>
            </a:r>
          </a:p>
          <a:p>
            <a:pPr lvl="1"/>
            <a:r>
              <a:rPr lang="en-US" i="1" dirty="0"/>
              <a:t>Building Element Libraries outside SST source tree</a:t>
            </a:r>
          </a:p>
          <a:p>
            <a:pPr lvl="1"/>
            <a:r>
              <a:rPr lang="en-US" dirty="0"/>
              <a:t>Past tutorial material (under Downloads)</a:t>
            </a:r>
          </a:p>
          <a:p>
            <a:pPr lvl="1"/>
            <a:r>
              <a:rPr lang="en-US" dirty="0" err="1"/>
              <a:t>sst-simulator.org</a:t>
            </a:r>
            <a:r>
              <a:rPr lang="en-US" dirty="0"/>
              <a:t>/SST-website API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7975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Finally: Getting help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SST website contains lots of information (www.sst-simulator.org)</a:t>
            </a:r>
          </a:p>
          <a:p>
            <a:pPr lvl="1"/>
            <a:r>
              <a:rPr lang="en-US" dirty="0"/>
              <a:t>Downloading, installing, and running SST</a:t>
            </a:r>
          </a:p>
          <a:p>
            <a:pPr lvl="1"/>
            <a:r>
              <a:rPr lang="en-US" dirty="0"/>
              <a:t>Element libraries and external components</a:t>
            </a:r>
          </a:p>
          <a:p>
            <a:pPr lvl="1"/>
            <a:r>
              <a:rPr lang="en-US" dirty="0"/>
              <a:t>Guides for extending SST</a:t>
            </a:r>
          </a:p>
          <a:p>
            <a:pPr lvl="1"/>
            <a:r>
              <a:rPr lang="en-US" dirty="0"/>
              <a:t>Information on APIs</a:t>
            </a:r>
          </a:p>
          <a:p>
            <a:pPr lvl="1"/>
            <a:r>
              <a:rPr lang="en-US" dirty="0"/>
              <a:t>Information about current development efforts</a:t>
            </a:r>
          </a:p>
          <a:p>
            <a:pPr lvl="1"/>
            <a:r>
              <a:rPr lang="en-US" dirty="0"/>
              <a:t>Past tutorial slides and exercises</a:t>
            </a:r>
            <a:endParaRPr lang="en-US" sz="1200" dirty="0"/>
          </a:p>
          <a:p>
            <a:r>
              <a:rPr lang="en-US" dirty="0"/>
              <a:t>SST Github </a:t>
            </a:r>
          </a:p>
          <a:p>
            <a:pPr lvl="1"/>
            <a:r>
              <a:rPr lang="en-US" dirty="0"/>
              <a:t>Current development</a:t>
            </a:r>
          </a:p>
          <a:p>
            <a:pPr lvl="1"/>
            <a:r>
              <a:rPr lang="en-US" dirty="0"/>
              <a:t>Issues track user questions as well as development plans, bugs, etc. </a:t>
            </a:r>
          </a:p>
        </p:txBody>
      </p:sp>
    </p:spTree>
    <p:extLst>
      <p:ext uri="{BB962C8B-B14F-4D97-AF65-F5344CB8AC3E}">
        <p14:creationId xmlns:p14="http://schemas.microsoft.com/office/powerpoint/2010/main" val="9040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FAD1E-24DE-114F-A895-872802A0CB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Return at 10:20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2BB11-CF60-EC98-02A3-BF0B65A8FA9C}"/>
              </a:ext>
            </a:extLst>
          </p:cNvPr>
          <p:cNvSpPr txBox="1"/>
          <p:nvPr/>
        </p:nvSpPr>
        <p:spPr>
          <a:xfrm>
            <a:off x="1627322" y="25262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A3F1-5968-A647-8DD0-6F8D4BC65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Node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27C7F-A949-F64B-B10C-BBEBAE2398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D45C-B8AD-514D-A0D1-E88E1214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D9437-8190-2D45-B029-C57022590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7A5BEB2-DD85-E546-B65C-47273CAA62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Part 1: Introduction to SST				8:00 – 10:00</a:t>
            </a:r>
          </a:p>
          <a:p>
            <a:r>
              <a:rPr lang="en-US" dirty="0"/>
              <a:t>Break 								10:00 – 10:20</a:t>
            </a:r>
          </a:p>
          <a:p>
            <a:r>
              <a:rPr lang="en-US" b="1" i="1" dirty="0">
                <a:solidFill>
                  <a:srgbClr val="DB9D60"/>
                </a:solidFill>
              </a:rPr>
              <a:t>Part 2: Node-Level Simulation				10:20 – 11:00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Part 3: System-Scale Simulation				11:00 – 12:20</a:t>
            </a:r>
          </a:p>
          <a:p>
            <a:pPr marL="201159" lvl="1" indent="0">
              <a:buNone/>
            </a:pPr>
            <a:r>
              <a:rPr lang="en-US" dirty="0"/>
              <a:t>SST Overview</a:t>
            </a:r>
          </a:p>
          <a:p>
            <a:pPr marL="201159" lvl="1" indent="0">
              <a:buNone/>
            </a:pPr>
            <a:r>
              <a:rPr lang="en-US" dirty="0"/>
              <a:t>Hands on: Basic Simulation in SST</a:t>
            </a:r>
          </a:p>
          <a:p>
            <a:pPr marL="201159" lvl="1" indent="0">
              <a:buNone/>
            </a:pPr>
            <a:r>
              <a:rPr lang="en-US" dirty="0"/>
              <a:t>A Tour of SST Elements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0046-6587-C02E-5D19-DA7C10EA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D5069-B6FF-2059-3EFE-103E56B88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DBB73-D71C-1246-B25B-8D30CE3DF3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if you wanted something much more complex? Can SST simulate a core with SMT? What about something like a modern processor? SPR? EPYC?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297E1B-3678-11C6-FC03-2D2094C0D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17808"/>
          <a:stretch/>
        </p:blipFill>
        <p:spPr bwMode="auto">
          <a:xfrm>
            <a:off x="292100" y="2158118"/>
            <a:ext cx="4864100" cy="40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12DFD-2C48-F856-4233-CD53DEE18996}"/>
              </a:ext>
            </a:extLst>
          </p:cNvPr>
          <p:cNvSpPr txBox="1"/>
          <p:nvPr/>
        </p:nvSpPr>
        <p:spPr>
          <a:xfrm>
            <a:off x="292100" y="636590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www.intel.com</a:t>
            </a:r>
            <a:r>
              <a:rPr lang="en-US" sz="1200" dirty="0"/>
              <a:t>/content/www/us/</a:t>
            </a:r>
            <a:r>
              <a:rPr lang="en-US" sz="1200" dirty="0" err="1"/>
              <a:t>en</a:t>
            </a:r>
            <a:r>
              <a:rPr lang="en-US" sz="1200" dirty="0"/>
              <a:t>/developer/articles/technical/fourth-generation-</a:t>
            </a:r>
            <a:r>
              <a:rPr lang="en-US" sz="1200" dirty="0" err="1"/>
              <a:t>xeon</a:t>
            </a:r>
            <a:r>
              <a:rPr lang="en-US" sz="1200" dirty="0"/>
              <a:t>-scalable-family-</a:t>
            </a:r>
            <a:r>
              <a:rPr lang="en-US" sz="1200" dirty="0" err="1"/>
              <a:t>overview.html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48D67-775D-AEC4-2AC1-EE3CCF829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5650"/>
            <a:ext cx="2765765" cy="2289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22315-705D-D5D8-13C0-4163E0101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281" y="4314916"/>
            <a:ext cx="4826000" cy="210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4A1ACE-24E9-F706-53FA-F5DFC475ACE1}"/>
              </a:ext>
            </a:extLst>
          </p:cNvPr>
          <p:cNvSpPr txBox="1"/>
          <p:nvPr/>
        </p:nvSpPr>
        <p:spPr>
          <a:xfrm>
            <a:off x="6096000" y="6365910"/>
            <a:ext cx="5216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www.amd.com</a:t>
            </a:r>
            <a:r>
              <a:rPr lang="en-US" sz="1200" dirty="0"/>
              <a:t>/content/dam/</a:t>
            </a:r>
            <a:r>
              <a:rPr lang="en-US" sz="1200" dirty="0" err="1"/>
              <a:t>amd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/documents/</a:t>
            </a:r>
            <a:r>
              <a:rPr lang="en-US" sz="1200" dirty="0" err="1"/>
              <a:t>epyc</a:t>
            </a:r>
            <a:r>
              <a:rPr lang="en-US" sz="1200" dirty="0"/>
              <a:t>-technical-docs/white-papers/58015-epyc-9004-tg-architecture-overview.pdf</a:t>
            </a:r>
          </a:p>
        </p:txBody>
      </p:sp>
    </p:spTree>
    <p:extLst>
      <p:ext uri="{BB962C8B-B14F-4D97-AF65-F5344CB8AC3E}">
        <p14:creationId xmlns:p14="http://schemas.microsoft.com/office/powerpoint/2010/main" val="4958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C5-6124-09BE-D33B-732F0FD4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Single-core </a:t>
            </a:r>
            <a:r>
              <a:rPr lang="en-US" dirty="0" err="1"/>
              <a:t>Vanadis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B04F8-C7E6-A341-89CD-926A007B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DE465-F0E9-CB0A-3C0B-2E0513DDBD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7806753" cy="4910091"/>
          </a:xfrm>
        </p:spPr>
        <p:txBody>
          <a:bodyPr/>
          <a:lstStyle/>
          <a:p>
            <a:r>
              <a:rPr lang="en-US" dirty="0"/>
              <a:t>Let’s start simple…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RISC-V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I-Cache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D-Cache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L2 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Memory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B2B1B4-E921-5EF4-0D6F-C4C0A8541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4453" y="1328165"/>
          <a:ext cx="3067987" cy="472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28800" imgH="2819560" progId="Visio.Drawing.15">
                  <p:embed/>
                </p:oleObj>
              </mc:Choice>
              <mc:Fallback>
                <p:oleObj name="Visio" r:id="rId2" imgW="1828800" imgH="281956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7B2B1B4-E921-5EF4-0D6F-C4C0A8541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54453" y="1328165"/>
                        <a:ext cx="3067987" cy="472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7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C5-6124-09BE-D33B-732F0FD4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Single-core </a:t>
            </a:r>
            <a:r>
              <a:rPr lang="en-US" dirty="0" err="1"/>
              <a:t>Vanadis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B04F8-C7E6-A341-89CD-926A007B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DE465-F0E9-CB0A-3C0B-2E0513DDBD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7806753" cy="4910091"/>
          </a:xfrm>
        </p:spPr>
        <p:txBody>
          <a:bodyPr/>
          <a:lstStyle/>
          <a:p>
            <a:r>
              <a:rPr lang="en-US" dirty="0"/>
              <a:t>What attributes can we change in the core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CB6D3-4CB9-4856-5292-93E5C2EF9D8B}"/>
              </a:ext>
            </a:extLst>
          </p:cNvPr>
          <p:cNvSpPr txBox="1"/>
          <p:nvPr/>
        </p:nvSpPr>
        <p:spPr>
          <a:xfrm>
            <a:off x="1265037" y="1564765"/>
            <a:ext cx="5889298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-info </a:t>
            </a:r>
            <a:r>
              <a:rPr lang="en-US" dirty="0" err="1">
                <a:latin typeface="Consolas"/>
                <a:cs typeface="Consolas"/>
              </a:rPr>
              <a:t>vanadis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6F301-61DB-2372-1B9C-5096A3AC20AA}"/>
              </a:ext>
            </a:extLst>
          </p:cNvPr>
          <p:cNvSpPr txBox="1"/>
          <p:nvPr/>
        </p:nvSpPr>
        <p:spPr>
          <a:xfrm>
            <a:off x="0" y="2068354"/>
            <a:ext cx="12192000" cy="46166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Parameters (35 total)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verbose: Set the level of output verbosity, 0 is no output, higher is more output  [0]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dbg_mask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Mask for output. Default is to not mask anything out (0) and defer to 'verbose'.  [0]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start_verbose_when_issue_address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Set verbose to 0 until the specified instruction address is issued, then set to 'verbose' parameter  []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stop_verbose_when_retire_address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When the specified instruction address is retired, set verbose to 0  []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pause_when_retire_address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If specified, the simulation will stop when this address is retired.  [0]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pipeline_trace_file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If specified, a trace of the pipeline activity will be generated to this file.  []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max_cycle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Maximum number of cycles to execute. The core will halt after this many cycles.  [std::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numeric_limits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&lt;uint64_t&gt;::max()]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node_id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Identifier for the node this core belongs to. Each node in the system needs a unique ID between 0 and (number of nodes) - 1. Used to tag output.  [0]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core_id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Identifier for this core. Each core in the system needs a unique ID between 0 and (number of cores) - 1.  [&lt;required&gt;]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hardware_threads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hardware threads in this core  [1]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clock: Core clock frequency  [1GHz]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reorder_slots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slots in the reorder buffer  [64]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physical_integer_registers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physical integer registers per hardware thread  [128]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physical_fp_registers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physical floating point registers per hardware thread  [128]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integer_arith_units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integer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arithemetic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units  [2]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integer_arith_cycles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instruction for integer arithmetic  [2]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integer_div_units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integer division units  [1]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integer_div_cycles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instruction for integer division  [4]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fp_arith_units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floating point arithmetic units  [2]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fp_arith_cycles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floating point arithmetic  [8]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fp_div_units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floating point division units  [1]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fp_div_cycles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floating point division  [80]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branch_units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branch units  [1]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branch_unit_cycles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branch  [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int_arith_cycles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issues_per_cycle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issues per cycle  [2]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fetches_per_cycle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fetches per cycle  [2]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retires_per_cycle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retires per cycle  [2]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decodes_per_cycle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decodes per cycle  [2]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dcache_line_width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Width of a line for the data cache, in bytes. (Currently not used but may be in the future).  [64]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icache_line_width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Width of a line for the instruction cache, in bytes  [64]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print_retire_tables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Print registers during retirement step (default is yes)  [true]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print_issue_tables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Print registers during issue step (default is yes)  [true]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print_int_reg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Print integer registers true/false, auto set to true if verbose &gt; 16  [false]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print_fp_reg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Print floating-point registers true/false, auto set to true if verbose &gt; 16  [false]</a:t>
            </a:r>
          </a:p>
          <a:p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8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print_rob</a:t>
            </a:r>
            <a:r>
              <a:rPr lang="en-US" sz="8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Print reorder buffer state during issue and retire  [true]</a:t>
            </a:r>
          </a:p>
        </p:txBody>
      </p:sp>
    </p:spTree>
    <p:extLst>
      <p:ext uri="{BB962C8B-B14F-4D97-AF65-F5344CB8AC3E}">
        <p14:creationId xmlns:p14="http://schemas.microsoft.com/office/powerpoint/2010/main" val="10898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High-level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C5-6124-09BE-D33B-732F0FD4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Single-core </a:t>
            </a:r>
            <a:r>
              <a:rPr lang="en-US" dirty="0" err="1"/>
              <a:t>Vanadis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B04F8-C7E6-A341-89CD-926A007B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DE465-F0E9-CB0A-3C0B-2E0513DDBD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7806753" cy="4910091"/>
          </a:xfrm>
        </p:spPr>
        <p:txBody>
          <a:bodyPr/>
          <a:lstStyle/>
          <a:p>
            <a:r>
              <a:rPr lang="en-US" dirty="0"/>
              <a:t>What attributes can we change in the core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CB6D3-4CB9-4856-5292-93E5C2EF9D8B}"/>
              </a:ext>
            </a:extLst>
          </p:cNvPr>
          <p:cNvSpPr txBox="1"/>
          <p:nvPr/>
        </p:nvSpPr>
        <p:spPr>
          <a:xfrm>
            <a:off x="1265037" y="1564765"/>
            <a:ext cx="5889298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-info </a:t>
            </a:r>
            <a:r>
              <a:rPr lang="en-US" dirty="0" err="1">
                <a:latin typeface="Consolas"/>
                <a:cs typeface="Consolas"/>
              </a:rPr>
              <a:t>vanadis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6F301-61DB-2372-1B9C-5096A3AC20AA}"/>
              </a:ext>
            </a:extLst>
          </p:cNvPr>
          <p:cNvSpPr txBox="1"/>
          <p:nvPr/>
        </p:nvSpPr>
        <p:spPr>
          <a:xfrm>
            <a:off x="0" y="2068354"/>
            <a:ext cx="12192000" cy="418576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Parameters (Purged a Few…)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clock: Core clock frequency  [</a:t>
            </a:r>
            <a:r>
              <a:rPr lang="en-US" sz="1400" b="1" dirty="0">
                <a:solidFill>
                  <a:srgbClr val="FFFF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1GHz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reorder_slots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slots in the reorder buffer  [64]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physical_integer_registers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physical integer registers per hardware thread  [128]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physical_fp_registers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physical floating point registers per hardware thread  [128]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integer_arith_units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integer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arithemetic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units  [2]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integer_arith_cycles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instruction for integer arithmetic  [2]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integer_div_units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integer division units  [1]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integer_div_cycles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instruction for integer division  [4]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fp_arith_units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floating point arithmetic units  [2]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fp_arith_cycles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floating point arithmetic  [8]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fp_div_units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floating point division units  [1]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fp_div_cycles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floating point division  [80]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branch_units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branch units  [1]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branch_unit_cycles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Cycles per branch  [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int_arith_cycles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issues_per_cycle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issues per cycle  [2]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fetches_per_cycle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fetches per cycle  [2]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retires_per_cycle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retires per cycle  [2]</a:t>
            </a:r>
          </a:p>
          <a:p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        </a:t>
            </a:r>
            <a:r>
              <a:rPr lang="en-US" sz="1400" dirty="0" err="1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decodes_per_cycle</a:t>
            </a:r>
            <a:r>
              <a:rPr lang="en-US" sz="1400" dirty="0">
                <a:solidFill>
                  <a:srgbClr val="FFFF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Number of instruction decodes per cycle  [2]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04406D4D-ABA4-6229-1675-927F6428E6CD}"/>
              </a:ext>
            </a:extLst>
          </p:cNvPr>
          <p:cNvSpPr/>
          <p:nvPr/>
        </p:nvSpPr>
        <p:spPr>
          <a:xfrm>
            <a:off x="7602165" y="1694459"/>
            <a:ext cx="3073400" cy="647700"/>
          </a:xfrm>
          <a:prstGeom prst="borderCallout1">
            <a:avLst>
              <a:gd name="adj1" fmla="val 61887"/>
              <a:gd name="adj2" fmla="val -5440"/>
              <a:gd name="adj3" fmla="val 110539"/>
              <a:gd name="adj4" fmla="val -89573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Default Parameter</a:t>
            </a:r>
          </a:p>
        </p:txBody>
      </p:sp>
    </p:spTree>
    <p:extLst>
      <p:ext uri="{BB962C8B-B14F-4D97-AF65-F5344CB8AC3E}">
        <p14:creationId xmlns:p14="http://schemas.microsoft.com/office/powerpoint/2010/main" val="12319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C5-6124-09BE-D33B-732F0FD4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Single-core </a:t>
            </a:r>
            <a:r>
              <a:rPr lang="en-US" dirty="0" err="1"/>
              <a:t>Vanadis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B04F8-C7E6-A341-89CD-926A007B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DE465-F0E9-CB0A-3C0B-2E0513DDBD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7806753" cy="4910091"/>
          </a:xfrm>
        </p:spPr>
        <p:txBody>
          <a:bodyPr/>
          <a:lstStyle/>
          <a:p>
            <a:r>
              <a:rPr lang="en-US" dirty="0"/>
              <a:t>Let’s start simple…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not so simple but the structure is similar to all SST configurations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B2B1B4-E921-5EF4-0D6F-C4C0A8541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4453" y="1328165"/>
          <a:ext cx="3067987" cy="472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28800" imgH="2819560" progId="Visio.Drawing.15">
                  <p:embed/>
                </p:oleObj>
              </mc:Choice>
              <mc:Fallback>
                <p:oleObj name="Visio" r:id="rId2" imgW="1828800" imgH="281956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7B2B1B4-E921-5EF4-0D6F-C4C0A8541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54453" y="1328165"/>
                        <a:ext cx="3067987" cy="472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C072D0-5502-B8DF-566B-A4B712D31D2D}"/>
              </a:ext>
            </a:extLst>
          </p:cNvPr>
          <p:cNvSpPr txBox="1"/>
          <p:nvPr/>
        </p:nvSpPr>
        <p:spPr>
          <a:xfrm>
            <a:off x="1265037" y="1564765"/>
            <a:ext cx="5889298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cat no_rtr_vanadis.py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216CA-87A2-6A35-4DA0-9A71AD05F0F6}"/>
              </a:ext>
            </a:extLst>
          </p:cNvPr>
          <p:cNvSpPr txBox="1"/>
          <p:nvPr/>
        </p:nvSpPr>
        <p:spPr>
          <a:xfrm>
            <a:off x="1265037" y="3244334"/>
            <a:ext cx="5889298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no_rtr_vanadis.py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487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C5-6124-09BE-D33B-732F0FD4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</a:t>
            </a:r>
            <a:r>
              <a:rPr lang="en-US" dirty="0" err="1"/>
              <a:t>Vanadis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B04F8-C7E6-A341-89CD-926A007B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DE465-F0E9-CB0A-3C0B-2E0513DDBD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if we want to make something more complex?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3x2 mesh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CPUs at 1, 3, 4,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Memory at 0,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DC9DC-B671-CB49-EFB0-5DC0C1AD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366" y="1873070"/>
            <a:ext cx="4756915" cy="18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C5-6124-09BE-D33B-732F0FD4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Multi-core </a:t>
            </a:r>
            <a:r>
              <a:rPr lang="en-US" dirty="0" err="1"/>
              <a:t>Vanadis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B04F8-C7E6-A341-89CD-926A007B6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DE465-F0E9-CB0A-3C0B-2E0513DDBD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if we want to make something more complex?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looks frightening but isn’t that bad…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DC9DC-B671-CB49-EFB0-5DC0C1AD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366" y="1873070"/>
            <a:ext cx="4756915" cy="1880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CEE94F-DD1A-EFA0-33E6-DD5F5C5044C6}"/>
              </a:ext>
            </a:extLst>
          </p:cNvPr>
          <p:cNvSpPr txBox="1"/>
          <p:nvPr/>
        </p:nvSpPr>
        <p:spPr>
          <a:xfrm>
            <a:off x="1265037" y="1564765"/>
            <a:ext cx="4756915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 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 </a:t>
            </a:r>
            <a:r>
              <a:rPr lang="en-US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boom_vanadis-kingsley.py</a:t>
            </a:r>
            <a:endParaRPr lang="en-US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C6694-B46B-9701-DFB8-A6888900D430}"/>
              </a:ext>
            </a:extLst>
          </p:cNvPr>
          <p:cNvSpPr txBox="1"/>
          <p:nvPr/>
        </p:nvSpPr>
        <p:spPr>
          <a:xfrm>
            <a:off x="1265036" y="2900055"/>
            <a:ext cx="4756915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>
                <a:latin typeface="Consolas"/>
                <a:cs typeface="Consolas"/>
              </a:rPr>
              <a:t>sst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boom_vanadis-kingsley.py</a:t>
            </a:r>
            <a:endParaRPr lang="en-US" dirty="0"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8ECA-9528-C59B-DC49-050AB727A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Directions and Roadmap</a:t>
            </a:r>
          </a:p>
        </p:txBody>
      </p:sp>
    </p:spTree>
    <p:extLst>
      <p:ext uri="{BB962C8B-B14F-4D97-AF65-F5344CB8AC3E}">
        <p14:creationId xmlns:p14="http://schemas.microsoft.com/office/powerpoint/2010/main" val="28063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4697-078D-C383-AAC7-EDF57BA2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Core Roadmap – Major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AF30-8911-186D-923C-3BFF792F9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591C97-A63A-D354-EB2F-BD7BE2804A12}"/>
              </a:ext>
            </a:extLst>
          </p:cNvPr>
          <p:cNvSpPr/>
          <p:nvPr/>
        </p:nvSpPr>
        <p:spPr>
          <a:xfrm>
            <a:off x="2961623" y="1441174"/>
            <a:ext cx="1759459" cy="5864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Sync - Threads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DD00A0-220A-9329-EF40-631F932666BA}"/>
              </a:ext>
            </a:extLst>
          </p:cNvPr>
          <p:cNvSpPr/>
          <p:nvPr/>
        </p:nvSpPr>
        <p:spPr>
          <a:xfrm>
            <a:off x="10494262" y="2746193"/>
            <a:ext cx="1520687" cy="5864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Prototype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F39BE3-7F39-47A1-1BDE-5FDE396456DE}"/>
              </a:ext>
            </a:extLst>
          </p:cNvPr>
          <p:cNvSpPr/>
          <p:nvPr/>
        </p:nvSpPr>
        <p:spPr>
          <a:xfrm>
            <a:off x="5062326" y="1441173"/>
            <a:ext cx="1759459" cy="5864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Sync - Rank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87E234E-9959-5CF9-6F62-3CD22DD3DCA4}"/>
              </a:ext>
            </a:extLst>
          </p:cNvPr>
          <p:cNvSpPr/>
          <p:nvPr/>
        </p:nvSpPr>
        <p:spPr>
          <a:xfrm>
            <a:off x="4170639" y="2538946"/>
            <a:ext cx="1558787" cy="60628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Continuous Sync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41D3C5-368B-7E92-2679-E670A5CB8B60}"/>
              </a:ext>
            </a:extLst>
          </p:cNvPr>
          <p:cNvSpPr/>
          <p:nvPr/>
        </p:nvSpPr>
        <p:spPr>
          <a:xfrm>
            <a:off x="10494262" y="3504538"/>
            <a:ext cx="1520687" cy="58641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 Started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D0BF48F-2A3E-9AA1-7B47-767609C3C53C}"/>
              </a:ext>
            </a:extLst>
          </p:cNvPr>
          <p:cNvSpPr/>
          <p:nvPr/>
        </p:nvSpPr>
        <p:spPr>
          <a:xfrm>
            <a:off x="3960738" y="3656598"/>
            <a:ext cx="1967949" cy="60628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Continuous Sync with </a:t>
            </a:r>
            <a:r>
              <a:rPr lang="en-US" sz="1400" dirty="0" err="1"/>
              <a:t>Overdecomposition</a:t>
            </a:r>
            <a:endParaRPr lang="en-US" sz="1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898595-7E3D-1DBA-2AF1-407F93E079C1}"/>
              </a:ext>
            </a:extLst>
          </p:cNvPr>
          <p:cNvSpPr/>
          <p:nvPr/>
        </p:nvSpPr>
        <p:spPr>
          <a:xfrm>
            <a:off x="7293081" y="3050202"/>
            <a:ext cx="1749916" cy="58641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Checkpointing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CB1457-4669-3657-9C0D-BEC6D6FDEE18}"/>
              </a:ext>
            </a:extLst>
          </p:cNvPr>
          <p:cNvSpPr/>
          <p:nvPr/>
        </p:nvSpPr>
        <p:spPr>
          <a:xfrm>
            <a:off x="10494261" y="4262884"/>
            <a:ext cx="1520687" cy="5864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Started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DABB6F-6810-0B97-47BE-BA8FA81F5375}"/>
              </a:ext>
            </a:extLst>
          </p:cNvPr>
          <p:cNvSpPr/>
          <p:nvPr/>
        </p:nvSpPr>
        <p:spPr>
          <a:xfrm>
            <a:off x="500882" y="3254591"/>
            <a:ext cx="1967949" cy="5864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Profile Points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1703E20-315E-462B-AC0F-F8A06958ECB2}"/>
              </a:ext>
            </a:extLst>
          </p:cNvPr>
          <p:cNvSpPr/>
          <p:nvPr/>
        </p:nvSpPr>
        <p:spPr>
          <a:xfrm>
            <a:off x="10484519" y="1987847"/>
            <a:ext cx="1520687" cy="5864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Feature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631353C-C102-E115-60E5-A1872033EECF}"/>
              </a:ext>
            </a:extLst>
          </p:cNvPr>
          <p:cNvSpPr/>
          <p:nvPr/>
        </p:nvSpPr>
        <p:spPr>
          <a:xfrm>
            <a:off x="559480" y="4418466"/>
            <a:ext cx="1850751" cy="5864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Profile Points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51BB0CD-1B69-1065-33D5-75D244F27590}"/>
              </a:ext>
            </a:extLst>
          </p:cNvPr>
          <p:cNvSpPr/>
          <p:nvPr/>
        </p:nvSpPr>
        <p:spPr>
          <a:xfrm>
            <a:off x="10484519" y="5021230"/>
            <a:ext cx="1520687" cy="58641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Speculative Feature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7AFAAF-85A5-CDB8-7676-D572D869CF58}"/>
              </a:ext>
            </a:extLst>
          </p:cNvPr>
          <p:cNvSpPr/>
          <p:nvPr/>
        </p:nvSpPr>
        <p:spPr>
          <a:xfrm>
            <a:off x="8168039" y="4311498"/>
            <a:ext cx="1520687" cy="58641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Online Debugger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848F0B-9658-7B6D-4671-C054CEF48C51}"/>
              </a:ext>
            </a:extLst>
          </p:cNvPr>
          <p:cNvSpPr/>
          <p:nvPr/>
        </p:nvSpPr>
        <p:spPr>
          <a:xfrm>
            <a:off x="3729944" y="5060966"/>
            <a:ext cx="2426809" cy="83294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 Rank Load Balancing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157D4F-3183-F429-AB20-C4C3F36E7E34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1484856" y="3841001"/>
            <a:ext cx="1" cy="57746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5D00A9-9F76-7DA1-9965-40A84E3346C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3841353" y="2027583"/>
            <a:ext cx="1108680" cy="5113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7E8E2E-2996-A956-E5BB-6EB59A8742E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4950033" y="2027582"/>
            <a:ext cx="992023" cy="51136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CA39D2-ECA7-5357-5866-7DB2074C5536}"/>
              </a:ext>
            </a:extLst>
          </p:cNvPr>
          <p:cNvCxnSpPr>
            <a:cxnSpLocks/>
          </p:cNvCxnSpPr>
          <p:nvPr/>
        </p:nvCxnSpPr>
        <p:spPr>
          <a:xfrm>
            <a:off x="4943349" y="4262884"/>
            <a:ext cx="1363" cy="79808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6D081A-DEB7-1227-25BC-2425395A6EC1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4944713" y="3145232"/>
            <a:ext cx="5320" cy="51136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9EA76E2-0701-E2B8-279E-C49DE0495ABB}"/>
              </a:ext>
            </a:extLst>
          </p:cNvPr>
          <p:cNvSpPr/>
          <p:nvPr/>
        </p:nvSpPr>
        <p:spPr>
          <a:xfrm>
            <a:off x="955695" y="2065355"/>
            <a:ext cx="1740231" cy="58641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Hierarchical Partitioning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542F43D-1BCA-5AE9-755A-F253C0A0C9D0}"/>
              </a:ext>
            </a:extLst>
          </p:cNvPr>
          <p:cNvCxnSpPr>
            <a:stCxn id="36" idx="3"/>
          </p:cNvCxnSpPr>
          <p:nvPr/>
        </p:nvCxnSpPr>
        <p:spPr>
          <a:xfrm>
            <a:off x="2695926" y="2358560"/>
            <a:ext cx="1759460" cy="12612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7735D2AD-56D4-F7B0-CED1-8A589A72EF2F}"/>
              </a:ext>
            </a:extLst>
          </p:cNvPr>
          <p:cNvCxnSpPr>
            <a:cxnSpLocks/>
            <a:stCxn id="16" idx="2"/>
            <a:endCxn id="19" idx="1"/>
          </p:cNvCxnSpPr>
          <p:nvPr/>
        </p:nvCxnSpPr>
        <p:spPr>
          <a:xfrm rot="16200000" flipH="1">
            <a:off x="2371120" y="4118612"/>
            <a:ext cx="472560" cy="224508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29999D0-CFBF-4BB2-9476-9F479E9D8272}"/>
              </a:ext>
            </a:extLst>
          </p:cNvPr>
          <p:cNvCxnSpPr/>
          <p:nvPr/>
        </p:nvCxnSpPr>
        <p:spPr>
          <a:xfrm>
            <a:off x="8721969" y="3636612"/>
            <a:ext cx="0" cy="6684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90AA392F-8B8D-ED03-C026-51A9887B1BFE}"/>
              </a:ext>
            </a:extLst>
          </p:cNvPr>
          <p:cNvCxnSpPr>
            <a:cxnSpLocks/>
            <a:endCxn id="19" idx="3"/>
          </p:cNvCxnSpPr>
          <p:nvPr/>
        </p:nvCxnSpPr>
        <p:spPr>
          <a:xfrm rot="5400000">
            <a:off x="6012335" y="3764260"/>
            <a:ext cx="1857595" cy="1568757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ACE3-02C5-D76F-DC8F-80DD6881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Core Roadmap – Minor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E40DA-A767-5ABD-9680-C5CFB7A5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31F05D-C692-90A4-76C1-12B6B3C49B1A}"/>
              </a:ext>
            </a:extLst>
          </p:cNvPr>
          <p:cNvSpPr txBox="1">
            <a:spLocks/>
          </p:cNvSpPr>
          <p:nvPr/>
        </p:nvSpPr>
        <p:spPr>
          <a:xfrm>
            <a:off x="397764" y="1328928"/>
            <a:ext cx="11049000" cy="46908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dirty="0"/>
              <a:t>Better error messages during simulation build to make it easier for the user to debug input files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Exceptions instead of fatal() calls during simulation initialization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Parameter checking against ELI during input script execution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en-US" sz="2400" dirty="0"/>
              <a:t>Precise Statistics (accounting for simulation “overrun” during parallel simulations)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Makes statistics consistent regardless of parallelization and sync interval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Enables component initiated global statistics dump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7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ACE3-02C5-D76F-DC8F-80DD6881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 Core Roadmap – Minor Features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E40DA-A767-5ABD-9680-C5CFB7A5B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31F05D-C692-90A4-76C1-12B6B3C49B1A}"/>
              </a:ext>
            </a:extLst>
          </p:cNvPr>
          <p:cNvSpPr txBox="1">
            <a:spLocks/>
          </p:cNvSpPr>
          <p:nvPr/>
        </p:nvSpPr>
        <p:spPr>
          <a:xfrm>
            <a:off x="397764" y="1328928"/>
            <a:ext cx="11049000" cy="512064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dirty="0"/>
              <a:t>Global Counters - </a:t>
            </a:r>
            <a:r>
              <a:rPr lang="en-US" sz="2000" dirty="0"/>
              <a:t>Expanded version of </a:t>
            </a:r>
            <a:r>
              <a:rPr lang="en-US" sz="2000" dirty="0" err="1"/>
              <a:t>primaryComponent</a:t>
            </a:r>
            <a:r>
              <a:rPr lang="en-US" sz="2000" dirty="0"/>
              <a:t> API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Use global counters as criteria for determining exit condition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Example: For network simulation increment counter on message send and decrement on message receive and continue simulation until counter reaches zero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en-US" sz="2400" dirty="0"/>
              <a:t>Metis partitioner integration</a:t>
            </a:r>
            <a:endParaRPr lang="en-US" sz="2600" dirty="0"/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en-US" sz="2400" dirty="0"/>
              <a:t>Misc. Features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Realtime Heartbeats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Templates for Components/</a:t>
            </a:r>
            <a:r>
              <a:rPr lang="en-US" sz="2000" dirty="0" err="1"/>
              <a:t>SubComponents</a:t>
            </a:r>
            <a:r>
              <a:rPr lang="en-US" sz="2000" dirty="0"/>
              <a:t> to use a starting point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Improved verbose levels and masks for core output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en-US" sz="2400" dirty="0"/>
              <a:t>Speculative Features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Supercomponent</a:t>
            </a:r>
            <a:r>
              <a:rPr lang="en-US" sz="2000" dirty="0"/>
              <a:t> templates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Parallel build on serial load</a:t>
            </a:r>
          </a:p>
        </p:txBody>
      </p:sp>
    </p:spTree>
    <p:extLst>
      <p:ext uri="{BB962C8B-B14F-4D97-AF65-F5344CB8AC3E}">
        <p14:creationId xmlns:p14="http://schemas.microsoft.com/office/powerpoint/2010/main" val="3240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8898-A81F-D2EF-93AD-7F66CD50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Elements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58DCF-F2DA-E942-4A02-E6A391A69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3EF911-DFBE-CE62-B2E0-7A4D38FC0F9E}"/>
              </a:ext>
            </a:extLst>
          </p:cNvPr>
          <p:cNvSpPr txBox="1">
            <a:spLocks/>
          </p:cNvSpPr>
          <p:nvPr/>
        </p:nvSpPr>
        <p:spPr>
          <a:xfrm>
            <a:off x="397764" y="1328928"/>
            <a:ext cx="11049000" cy="5120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dirty="0"/>
              <a:t>Develop more python modules for element libraries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100" dirty="0"/>
              <a:t>This can help automate generation of common simulation structures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Can help catch errors sooner in the simulation execution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en-US" sz="2400" dirty="0"/>
              <a:t>Library of Examples</a:t>
            </a:r>
          </a:p>
          <a:p>
            <a:pPr lvl="1">
              <a:lnSpc>
                <a:spcPct val="110000"/>
              </a:lnSpc>
            </a:pPr>
            <a:r>
              <a:rPr lang="en-US" sz="2100" dirty="0"/>
              <a:t>Repository or wiki to hold example simulations with all necessary inputs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100" dirty="0"/>
          </a:p>
          <a:p>
            <a:pPr marL="201168" lvl="1" indent="0">
              <a:lnSpc>
                <a:spcPct val="110000"/>
              </a:lnSpc>
              <a:buNone/>
            </a:pPr>
            <a:r>
              <a:rPr lang="en-US" sz="2400" dirty="0"/>
              <a:t>Workflow Examples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Examples of workflow scripts to drive design studies and post-simulation data processing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6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0">
            <a:extLst>
              <a:ext uri="{FF2B5EF4-FFF2-40B4-BE49-F238E27FC236}">
                <a16:creationId xmlns:a16="http://schemas.microsoft.com/office/drawing/2014/main" id="{D9D29586-43FA-4708-BF50-A27B8646B112}"/>
              </a:ext>
            </a:extLst>
          </p:cNvPr>
          <p:cNvSpPr/>
          <p:nvPr/>
        </p:nvSpPr>
        <p:spPr>
          <a:xfrm rot="10800000">
            <a:off x="6852696" y="392"/>
            <a:ext cx="5359811" cy="6867547"/>
          </a:xfrm>
          <a:custGeom>
            <a:avLst/>
            <a:gdLst>
              <a:gd name="connsiteX0" fmla="*/ 0 w 4826000"/>
              <a:gd name="connsiteY0" fmla="*/ 0 h 3159760"/>
              <a:gd name="connsiteX1" fmla="*/ 2580640 w 4826000"/>
              <a:gd name="connsiteY1" fmla="*/ 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4826000"/>
              <a:gd name="connsiteY0" fmla="*/ 0 h 3159760"/>
              <a:gd name="connsiteX1" fmla="*/ 3164257 w 4826000"/>
              <a:gd name="connsiteY1" fmla="*/ 818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4826000"/>
              <a:gd name="connsiteY0" fmla="*/ 0 h 3159760"/>
              <a:gd name="connsiteX1" fmla="*/ 3164257 w 4826000"/>
              <a:gd name="connsiteY1" fmla="*/ 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4826000"/>
              <a:gd name="connsiteY0" fmla="*/ 0 h 3159760"/>
              <a:gd name="connsiteX1" fmla="*/ 3164257 w 4826000"/>
              <a:gd name="connsiteY1" fmla="*/ 0 h 3159760"/>
              <a:gd name="connsiteX2" fmla="*/ 4826000 w 4826000"/>
              <a:gd name="connsiteY2" fmla="*/ 3159760 h 3159760"/>
              <a:gd name="connsiteX3" fmla="*/ 2090342 w 4826000"/>
              <a:gd name="connsiteY3" fmla="*/ 3155180 h 3159760"/>
              <a:gd name="connsiteX4" fmla="*/ 0 w 4826000"/>
              <a:gd name="connsiteY4" fmla="*/ 0 h 3159760"/>
              <a:gd name="connsiteX0" fmla="*/ 0 w 2934982"/>
              <a:gd name="connsiteY0" fmla="*/ 59535 h 3159760"/>
              <a:gd name="connsiteX1" fmla="*/ 1273239 w 2934982"/>
              <a:gd name="connsiteY1" fmla="*/ 0 h 3159760"/>
              <a:gd name="connsiteX2" fmla="*/ 2934982 w 2934982"/>
              <a:gd name="connsiteY2" fmla="*/ 3159760 h 3159760"/>
              <a:gd name="connsiteX3" fmla="*/ 199324 w 2934982"/>
              <a:gd name="connsiteY3" fmla="*/ 3155180 h 3159760"/>
              <a:gd name="connsiteX4" fmla="*/ 0 w 2934982"/>
              <a:gd name="connsiteY4" fmla="*/ 59535 h 3159760"/>
              <a:gd name="connsiteX0" fmla="*/ 0 w 2750991"/>
              <a:gd name="connsiteY0" fmla="*/ 0 h 3164340"/>
              <a:gd name="connsiteX1" fmla="*/ 1089248 w 2750991"/>
              <a:gd name="connsiteY1" fmla="*/ 4580 h 3164340"/>
              <a:gd name="connsiteX2" fmla="*/ 2750991 w 2750991"/>
              <a:gd name="connsiteY2" fmla="*/ 3164340 h 3164340"/>
              <a:gd name="connsiteX3" fmla="*/ 15333 w 2750991"/>
              <a:gd name="connsiteY3" fmla="*/ 3159760 h 3164340"/>
              <a:gd name="connsiteX4" fmla="*/ 0 w 2750991"/>
              <a:gd name="connsiteY4" fmla="*/ 0 h 3164340"/>
              <a:gd name="connsiteX0" fmla="*/ 0 w 2750991"/>
              <a:gd name="connsiteY0" fmla="*/ 0 h 3164340"/>
              <a:gd name="connsiteX1" fmla="*/ 1089248 w 2750991"/>
              <a:gd name="connsiteY1" fmla="*/ 4580 h 3164340"/>
              <a:gd name="connsiteX2" fmla="*/ 2750991 w 2750991"/>
              <a:gd name="connsiteY2" fmla="*/ 3164340 h 3164340"/>
              <a:gd name="connsiteX3" fmla="*/ 219767 w 2750991"/>
              <a:gd name="connsiteY3" fmla="*/ 2967415 h 3164340"/>
              <a:gd name="connsiteX4" fmla="*/ 0 w 2750991"/>
              <a:gd name="connsiteY4" fmla="*/ 0 h 3164340"/>
              <a:gd name="connsiteX0" fmla="*/ 5110 w 2756101"/>
              <a:gd name="connsiteY0" fmla="*/ 0 h 3164340"/>
              <a:gd name="connsiteX1" fmla="*/ 1094358 w 2756101"/>
              <a:gd name="connsiteY1" fmla="*/ 4580 h 3164340"/>
              <a:gd name="connsiteX2" fmla="*/ 2756101 w 2756101"/>
              <a:gd name="connsiteY2" fmla="*/ 3164340 h 3164340"/>
              <a:gd name="connsiteX3" fmla="*/ 0 w 2756101"/>
              <a:gd name="connsiteY3" fmla="*/ 3164339 h 3164340"/>
              <a:gd name="connsiteX4" fmla="*/ 5110 w 2756101"/>
              <a:gd name="connsiteY4" fmla="*/ 0 h 31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101" h="3164340">
                <a:moveTo>
                  <a:pt x="5110" y="0"/>
                </a:moveTo>
                <a:lnTo>
                  <a:pt x="1094358" y="4580"/>
                </a:lnTo>
                <a:lnTo>
                  <a:pt x="2756101" y="3164340"/>
                </a:lnTo>
                <a:lnTo>
                  <a:pt x="0" y="3164339"/>
                </a:lnTo>
                <a:cubicBezTo>
                  <a:pt x="1703" y="2109559"/>
                  <a:pt x="3407" y="1054780"/>
                  <a:pt x="511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30200" dir="46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ire Sans" panose="020B0502040204020203" pitchFamily="34" charset="0"/>
            </a:endParaRPr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FDF8D362-3C57-4A1D-8697-5C8D292AEAD1}"/>
              </a:ext>
            </a:extLst>
          </p:cNvPr>
          <p:cNvSpPr/>
          <p:nvPr/>
        </p:nvSpPr>
        <p:spPr>
          <a:xfrm>
            <a:off x="-1" y="0"/>
            <a:ext cx="9386889" cy="6858870"/>
          </a:xfrm>
          <a:custGeom>
            <a:avLst/>
            <a:gdLst>
              <a:gd name="connsiteX0" fmla="*/ 0 w 4826000"/>
              <a:gd name="connsiteY0" fmla="*/ 0 h 3159760"/>
              <a:gd name="connsiteX1" fmla="*/ 2580640 w 4826000"/>
              <a:gd name="connsiteY1" fmla="*/ 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4826000"/>
              <a:gd name="connsiteY0" fmla="*/ 0 h 3159760"/>
              <a:gd name="connsiteX1" fmla="*/ 3164257 w 4826000"/>
              <a:gd name="connsiteY1" fmla="*/ 818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4826000"/>
              <a:gd name="connsiteY0" fmla="*/ 0 h 3159760"/>
              <a:gd name="connsiteX1" fmla="*/ 3164257 w 4826000"/>
              <a:gd name="connsiteY1" fmla="*/ 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000" h="3159760">
                <a:moveTo>
                  <a:pt x="0" y="0"/>
                </a:moveTo>
                <a:lnTo>
                  <a:pt x="3164257" y="0"/>
                </a:lnTo>
                <a:lnTo>
                  <a:pt x="4826000" y="3159760"/>
                </a:lnTo>
                <a:lnTo>
                  <a:pt x="0" y="31597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8" r="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ire Sans" panose="020B0502040204020203" pitchFamily="34" charset="0"/>
            </a:endParaRPr>
          </a:p>
        </p:txBody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id="{610F8D7D-8B0B-41B9-A9BB-EB7FDDCF9D0A}"/>
              </a:ext>
            </a:extLst>
          </p:cNvPr>
          <p:cNvSpPr/>
          <p:nvPr/>
        </p:nvSpPr>
        <p:spPr>
          <a:xfrm>
            <a:off x="-5846" y="1883254"/>
            <a:ext cx="8840927" cy="2342136"/>
          </a:xfrm>
          <a:custGeom>
            <a:avLst/>
            <a:gdLst>
              <a:gd name="connsiteX0" fmla="*/ 0 w 4826000"/>
              <a:gd name="connsiteY0" fmla="*/ 0 h 3159760"/>
              <a:gd name="connsiteX1" fmla="*/ 2580640 w 4826000"/>
              <a:gd name="connsiteY1" fmla="*/ 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4826000"/>
              <a:gd name="connsiteY0" fmla="*/ 0 h 3159760"/>
              <a:gd name="connsiteX1" fmla="*/ 3164257 w 4826000"/>
              <a:gd name="connsiteY1" fmla="*/ 818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4826000"/>
              <a:gd name="connsiteY0" fmla="*/ 0 h 3159760"/>
              <a:gd name="connsiteX1" fmla="*/ 3164257 w 4826000"/>
              <a:gd name="connsiteY1" fmla="*/ 0 h 3159760"/>
              <a:gd name="connsiteX2" fmla="*/ 4826000 w 4826000"/>
              <a:gd name="connsiteY2" fmla="*/ 3159760 h 3159760"/>
              <a:gd name="connsiteX3" fmla="*/ 0 w 4826000"/>
              <a:gd name="connsiteY3" fmla="*/ 3159760 h 3159760"/>
              <a:gd name="connsiteX4" fmla="*/ 0 w 4826000"/>
              <a:gd name="connsiteY4" fmla="*/ 0 h 3159760"/>
              <a:gd name="connsiteX0" fmla="*/ 0 w 13587072"/>
              <a:gd name="connsiteY0" fmla="*/ 0 h 3199110"/>
              <a:gd name="connsiteX1" fmla="*/ 11925329 w 13587072"/>
              <a:gd name="connsiteY1" fmla="*/ 39350 h 3199110"/>
              <a:gd name="connsiteX2" fmla="*/ 13587072 w 13587072"/>
              <a:gd name="connsiteY2" fmla="*/ 3199110 h 3199110"/>
              <a:gd name="connsiteX3" fmla="*/ 8761072 w 13587072"/>
              <a:gd name="connsiteY3" fmla="*/ 3199110 h 3199110"/>
              <a:gd name="connsiteX4" fmla="*/ 0 w 13587072"/>
              <a:gd name="connsiteY4" fmla="*/ 0 h 3199110"/>
              <a:gd name="connsiteX0" fmla="*/ 0 w 13587072"/>
              <a:gd name="connsiteY0" fmla="*/ 0 h 3277811"/>
              <a:gd name="connsiteX1" fmla="*/ 11925329 w 13587072"/>
              <a:gd name="connsiteY1" fmla="*/ 39350 h 3277811"/>
              <a:gd name="connsiteX2" fmla="*/ 13587072 w 13587072"/>
              <a:gd name="connsiteY2" fmla="*/ 3199110 h 3277811"/>
              <a:gd name="connsiteX3" fmla="*/ 0 w 13587072"/>
              <a:gd name="connsiteY3" fmla="*/ 3277811 h 3277811"/>
              <a:gd name="connsiteX4" fmla="*/ 0 w 13587072"/>
              <a:gd name="connsiteY4" fmla="*/ 0 h 3277811"/>
              <a:gd name="connsiteX0" fmla="*/ 0 w 13587072"/>
              <a:gd name="connsiteY0" fmla="*/ 0 h 3256824"/>
              <a:gd name="connsiteX1" fmla="*/ 11925329 w 13587072"/>
              <a:gd name="connsiteY1" fmla="*/ 39350 h 3256824"/>
              <a:gd name="connsiteX2" fmla="*/ 13587072 w 13587072"/>
              <a:gd name="connsiteY2" fmla="*/ 3199110 h 3256824"/>
              <a:gd name="connsiteX3" fmla="*/ 0 w 13587072"/>
              <a:gd name="connsiteY3" fmla="*/ 3256824 h 3256824"/>
              <a:gd name="connsiteX4" fmla="*/ 0 w 13587072"/>
              <a:gd name="connsiteY4" fmla="*/ 0 h 3256824"/>
              <a:gd name="connsiteX0" fmla="*/ 0 w 13587072"/>
              <a:gd name="connsiteY0" fmla="*/ 0 h 3225344"/>
              <a:gd name="connsiteX1" fmla="*/ 11925329 w 13587072"/>
              <a:gd name="connsiteY1" fmla="*/ 7870 h 3225344"/>
              <a:gd name="connsiteX2" fmla="*/ 13587072 w 13587072"/>
              <a:gd name="connsiteY2" fmla="*/ 3167630 h 3225344"/>
              <a:gd name="connsiteX3" fmla="*/ 0 w 13587072"/>
              <a:gd name="connsiteY3" fmla="*/ 3225344 h 3225344"/>
              <a:gd name="connsiteX4" fmla="*/ 0 w 13587072"/>
              <a:gd name="connsiteY4" fmla="*/ 0 h 322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7072" h="3225344">
                <a:moveTo>
                  <a:pt x="0" y="0"/>
                </a:moveTo>
                <a:lnTo>
                  <a:pt x="11925329" y="7870"/>
                </a:lnTo>
                <a:lnTo>
                  <a:pt x="13587072" y="3167630"/>
                </a:lnTo>
                <a:lnTo>
                  <a:pt x="0" y="32253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Quire Sans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3FD748-FB6F-4FBE-BA6B-A4DE050276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888" y="547742"/>
            <a:ext cx="2061080" cy="793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322491-DDA6-4712-897C-E6F1F087FA80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78521">
            <a:off x="4850396" y="3406661"/>
            <a:ext cx="7646279" cy="457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C7B438-8309-4F09-A6AC-9877CD39942A}"/>
              </a:ext>
            </a:extLst>
          </p:cNvPr>
          <p:cNvSpPr txBox="1"/>
          <p:nvPr/>
        </p:nvSpPr>
        <p:spPr>
          <a:xfrm>
            <a:off x="62749" y="3675009"/>
            <a:ext cx="79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ea typeface="Gill Sans MT Condensed" charset="0"/>
                <a:cs typeface="Gill Sans MT Condensed" charset="0"/>
              </a:rPr>
              <a:t>Exceptional Service In The National Interest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22BDA-91B2-41CD-8714-63BD6920BFA3}"/>
              </a:ext>
            </a:extLst>
          </p:cNvPr>
          <p:cNvSpPr txBox="1"/>
          <p:nvPr/>
        </p:nvSpPr>
        <p:spPr>
          <a:xfrm>
            <a:off x="3056129" y="2721114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Quire Sans" panose="020B0502040204020203" pitchFamily="34" charset="0"/>
              </a:rPr>
              <a:t>Thanks! </a:t>
            </a:r>
          </a:p>
        </p:txBody>
      </p:sp>
    </p:spTree>
    <p:extLst>
      <p:ext uri="{BB962C8B-B14F-4D97-AF65-F5344CB8AC3E}">
        <p14:creationId xmlns:p14="http://schemas.microsoft.com/office/powerpoint/2010/main" val="37344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and Installing SST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http://www.sst-simulator.org</a:t>
            </a:r>
            <a:endParaRPr lang="en-US" dirty="0"/>
          </a:p>
          <a:p>
            <a:pPr lvl="1"/>
            <a:r>
              <a:rPr lang="en-US" dirty="0"/>
              <a:t>Current release source download</a:t>
            </a:r>
          </a:p>
          <a:p>
            <a:pPr lvl="1"/>
            <a:r>
              <a:rPr lang="en-US" dirty="0"/>
              <a:t>Detailed build instructions including dependencies for Linux &amp; Mac</a:t>
            </a:r>
          </a:p>
          <a:p>
            <a:pPr lvl="1"/>
            <a:r>
              <a:rPr lang="en-US" dirty="0"/>
              <a:t>Archived tutorial materials</a:t>
            </a:r>
          </a:p>
          <a:p>
            <a:r>
              <a:rPr lang="en-US" dirty="0">
                <a:hlinkClick r:id="rId4"/>
              </a:rPr>
              <a:t>https://github.com/sstsimulator</a:t>
            </a:r>
            <a:endParaRPr lang="en-US" dirty="0"/>
          </a:p>
          <a:p>
            <a:pPr lvl="1"/>
            <a:r>
              <a:rPr lang="en-US" dirty="0"/>
              <a:t>Source code checkout</a:t>
            </a:r>
          </a:p>
          <a:p>
            <a:pPr lvl="1"/>
            <a:r>
              <a:rPr lang="en-US" dirty="0"/>
              <a:t>Master branch – has passed testing</a:t>
            </a:r>
          </a:p>
          <a:p>
            <a:pPr lvl="1"/>
            <a:r>
              <a:rPr lang="en-US" dirty="0"/>
              <a:t>Devel branch – has passed </a:t>
            </a:r>
            <a:r>
              <a:rPr lang="en-US" i="1" dirty="0"/>
              <a:t>basic</a:t>
            </a:r>
            <a:r>
              <a:rPr lang="en-US" dirty="0"/>
              <a:t> testing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2F4BD9-44C3-7F4D-B207-8B6488D4932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69175" y="6486525"/>
            <a:ext cx="482282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IISWC 2019 Tutorial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E867B-5E0E-4F4E-B561-A29A3E4B4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802"/>
          <a:stretch/>
        </p:blipFill>
        <p:spPr>
          <a:xfrm>
            <a:off x="873048" y="4879741"/>
            <a:ext cx="9248172" cy="2425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816A4-FCF7-0541-940E-A66E723E41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14329"/>
          <a:stretch/>
        </p:blipFill>
        <p:spPr>
          <a:xfrm>
            <a:off x="6502400" y="3564951"/>
            <a:ext cx="6380640" cy="344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73D207-464E-4545-ADC7-4B49BFCEC2D7}"/>
              </a:ext>
            </a:extLst>
          </p:cNvPr>
          <p:cNvSpPr txBox="1"/>
          <p:nvPr/>
        </p:nvSpPr>
        <p:spPr>
          <a:xfrm>
            <a:off x="6579476" y="81980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8328F-67E4-47E1-8897-F4A3FF76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0AAA1-74AB-4D33-AC29-CF44D6961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F2AF0-91C5-4F94-A615-14B800A8AC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10"/>
            <a:ext cx="11049000" cy="3107728"/>
          </a:xfrm>
        </p:spPr>
        <p:txBody>
          <a:bodyPr/>
          <a:lstStyle/>
          <a:p>
            <a:r>
              <a:rPr lang="en-US" dirty="0"/>
              <a:t>We are always looking for new staff and new collaborations…</a:t>
            </a:r>
          </a:p>
          <a:p>
            <a:pPr lvl="1"/>
            <a:r>
              <a:rPr lang="en-US" dirty="0"/>
              <a:t>Design challenges in the post-</a:t>
            </a:r>
            <a:r>
              <a:rPr lang="en-US" dirty="0" err="1"/>
              <a:t>exascale</a:t>
            </a:r>
            <a:r>
              <a:rPr lang="en-US" dirty="0"/>
              <a:t> era requires that we draw from a diverse pool of talent across multiple disciplines!</a:t>
            </a:r>
          </a:p>
          <a:p>
            <a:endParaRPr lang="en-US" dirty="0"/>
          </a:p>
          <a:p>
            <a:r>
              <a:rPr lang="en-US" dirty="0"/>
              <a:t>If you’re interested, check out </a:t>
            </a:r>
            <a:r>
              <a:rPr lang="en-US" dirty="0">
                <a:hlinkClick r:id="rId2"/>
              </a:rPr>
              <a:t>https://www.sandia.gov/careers/career-possibilities/career-opportunities/computer-science/</a:t>
            </a:r>
            <a:r>
              <a:rPr lang="en-US" dirty="0"/>
              <a:t>,  or contact Clay at </a:t>
            </a:r>
            <a:r>
              <a:rPr lang="en-US" dirty="0">
                <a:hlinkClick r:id="rId3"/>
              </a:rPr>
              <a:t>chughes@sandia.gov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369175" y="6486525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IISWC 2019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F04F70-9D9D-1D41-A496-0B0CF543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2E9B4-7313-4649-A1A9-D68216E27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A0D63-450B-8542-9794-462954172A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SST simulations are comprised of </a:t>
            </a:r>
            <a:r>
              <a:rPr lang="en-US" b="1" dirty="0">
                <a:solidFill>
                  <a:schemeClr val="accent3"/>
                </a:solidFill>
              </a:rPr>
              <a:t>components</a:t>
            </a:r>
            <a:r>
              <a:rPr lang="en-US" dirty="0"/>
              <a:t> connected by </a:t>
            </a:r>
            <a:r>
              <a:rPr lang="en-US" b="1" dirty="0">
                <a:solidFill>
                  <a:schemeClr val="accent3"/>
                </a:solidFill>
              </a:rPr>
              <a:t>links</a:t>
            </a:r>
          </a:p>
          <a:p>
            <a:pPr lvl="1"/>
            <a:r>
              <a:rPr lang="en-US" dirty="0"/>
              <a:t>Every link has a minimum (non-zero) latency</a:t>
            </a:r>
          </a:p>
          <a:p>
            <a:pPr lvl="1"/>
            <a:r>
              <a:rPr lang="en-US" dirty="0"/>
              <a:t>Components define </a:t>
            </a:r>
            <a:r>
              <a:rPr lang="en-US" b="1" dirty="0">
                <a:solidFill>
                  <a:schemeClr val="accent3"/>
                </a:solidFill>
              </a:rPr>
              <a:t>ports</a:t>
            </a:r>
            <a:r>
              <a:rPr lang="en-US" dirty="0"/>
              <a:t> which are valid connection points for a link</a:t>
            </a:r>
          </a:p>
          <a:p>
            <a:r>
              <a:rPr lang="en-US" dirty="0"/>
              <a:t>Components communicate by sending </a:t>
            </a:r>
            <a:r>
              <a:rPr lang="en-US" b="1" dirty="0">
                <a:solidFill>
                  <a:schemeClr val="accent3"/>
                </a:solidFill>
              </a:rPr>
              <a:t>events</a:t>
            </a:r>
            <a:r>
              <a:rPr lang="en-US" dirty="0"/>
              <a:t> over the links</a:t>
            </a:r>
          </a:p>
          <a:p>
            <a:r>
              <a:rPr lang="en-US" dirty="0"/>
              <a:t>Components can use </a:t>
            </a:r>
            <a:r>
              <a:rPr lang="en-US" b="1" dirty="0">
                <a:solidFill>
                  <a:schemeClr val="accent3"/>
                </a:solidFill>
              </a:rPr>
              <a:t>subcomponents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3"/>
                </a:solidFill>
              </a:rPr>
              <a:t>modules</a:t>
            </a:r>
            <a:r>
              <a:rPr lang="en-US" dirty="0"/>
              <a:t> for customizable functionality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362ECC-A53E-7C45-8C26-69FF3DD5E9F7}"/>
              </a:ext>
            </a:extLst>
          </p:cNvPr>
          <p:cNvGrpSpPr/>
          <p:nvPr/>
        </p:nvGrpSpPr>
        <p:grpSpPr>
          <a:xfrm>
            <a:off x="3174460" y="3820846"/>
            <a:ext cx="5150775" cy="2614124"/>
            <a:chOff x="3835398" y="1271081"/>
            <a:chExt cx="5150774" cy="26141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D945AB-970D-6F4F-A947-80A39DCC9160}"/>
                </a:ext>
              </a:extLst>
            </p:cNvPr>
            <p:cNvSpPr/>
            <p:nvPr/>
          </p:nvSpPr>
          <p:spPr>
            <a:xfrm>
              <a:off x="3835398" y="1288012"/>
              <a:ext cx="1042416" cy="743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Core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F2E0C5-9590-E74C-A810-49D4A6754E56}"/>
                </a:ext>
              </a:extLst>
            </p:cNvPr>
            <p:cNvSpPr/>
            <p:nvPr/>
          </p:nvSpPr>
          <p:spPr>
            <a:xfrm>
              <a:off x="5889577" y="1288012"/>
              <a:ext cx="1042416" cy="7498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Cache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A69C6F-9310-7D49-AC8D-533A968030F2}"/>
                </a:ext>
              </a:extLst>
            </p:cNvPr>
            <p:cNvSpPr/>
            <p:nvPr/>
          </p:nvSpPr>
          <p:spPr>
            <a:xfrm>
              <a:off x="3835399" y="3082937"/>
              <a:ext cx="1042416" cy="7498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Core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C3F14-C608-4746-A44B-93E154B8A7DA}"/>
                </a:ext>
              </a:extLst>
            </p:cNvPr>
            <p:cNvSpPr/>
            <p:nvPr/>
          </p:nvSpPr>
          <p:spPr>
            <a:xfrm>
              <a:off x="5889577" y="3082937"/>
              <a:ext cx="1042416" cy="7498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Cache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0BAEB2-5B2A-214C-AC35-FD3DF486E4C7}"/>
                </a:ext>
              </a:extLst>
            </p:cNvPr>
            <p:cNvSpPr/>
            <p:nvPr/>
          </p:nvSpPr>
          <p:spPr>
            <a:xfrm>
              <a:off x="7943756" y="1288012"/>
              <a:ext cx="1042416" cy="7498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NoC Router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E2715A-EC63-5042-9701-30FD3CF1C025}"/>
                </a:ext>
              </a:extLst>
            </p:cNvPr>
            <p:cNvSpPr/>
            <p:nvPr/>
          </p:nvSpPr>
          <p:spPr>
            <a:xfrm>
              <a:off x="7943756" y="3082937"/>
              <a:ext cx="1042416" cy="7498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NoC Router</a:t>
              </a:r>
            </a:p>
          </p:txBody>
        </p:sp>
        <p:sp>
          <p:nvSpPr>
            <p:cNvPr id="15" name="Left-Right Arrow 14">
              <a:extLst>
                <a:ext uri="{FF2B5EF4-FFF2-40B4-BE49-F238E27FC236}">
                  <a16:creationId xmlns:a16="http://schemas.microsoft.com/office/drawing/2014/main" id="{78AFF19F-80BE-4F44-8730-C9A320CB66D8}"/>
                </a:ext>
              </a:extLst>
            </p:cNvPr>
            <p:cNvSpPr/>
            <p:nvPr/>
          </p:nvSpPr>
          <p:spPr>
            <a:xfrm>
              <a:off x="4877815" y="1288011"/>
              <a:ext cx="1011762" cy="749809"/>
            </a:xfrm>
            <a:prstGeom prst="leftRightArrow">
              <a:avLst>
                <a:gd name="adj1" fmla="val 56764"/>
                <a:gd name="adj2" fmla="val 2573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Link</a:t>
              </a:r>
            </a:p>
            <a:p>
              <a:pPr algn="ctr"/>
              <a:r>
                <a:rPr lang="en-US" sz="1000" dirty="0"/>
                <a:t>Latency: 1ns</a:t>
              </a:r>
            </a:p>
          </p:txBody>
        </p:sp>
        <p:sp>
          <p:nvSpPr>
            <p:cNvPr id="16" name="Left-Right Arrow 15">
              <a:extLst>
                <a:ext uri="{FF2B5EF4-FFF2-40B4-BE49-F238E27FC236}">
                  <a16:creationId xmlns:a16="http://schemas.microsoft.com/office/drawing/2014/main" id="{8123AC77-54FE-1949-B374-4C624E81593F}"/>
                </a:ext>
              </a:extLst>
            </p:cNvPr>
            <p:cNvSpPr/>
            <p:nvPr/>
          </p:nvSpPr>
          <p:spPr>
            <a:xfrm>
              <a:off x="6943644" y="1271081"/>
              <a:ext cx="1011762" cy="749809"/>
            </a:xfrm>
            <a:prstGeom prst="leftRightArrow">
              <a:avLst>
                <a:gd name="adj1" fmla="val 56764"/>
                <a:gd name="adj2" fmla="val 2573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Link</a:t>
              </a:r>
            </a:p>
            <a:p>
              <a:pPr algn="ctr"/>
              <a:r>
                <a:rPr lang="en-US" sz="1000" dirty="0"/>
                <a:t>Latency: 2ns</a:t>
              </a:r>
            </a:p>
          </p:txBody>
        </p:sp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ABA930F9-2D30-4B44-AEAA-1687861DE3B9}"/>
                </a:ext>
              </a:extLst>
            </p:cNvPr>
            <p:cNvSpPr/>
            <p:nvPr/>
          </p:nvSpPr>
          <p:spPr>
            <a:xfrm>
              <a:off x="6931993" y="3135396"/>
              <a:ext cx="1011762" cy="749809"/>
            </a:xfrm>
            <a:prstGeom prst="leftRightArrow">
              <a:avLst>
                <a:gd name="adj1" fmla="val 56764"/>
                <a:gd name="adj2" fmla="val 2573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Link</a:t>
              </a:r>
            </a:p>
            <a:p>
              <a:pPr algn="ctr"/>
              <a:r>
                <a:rPr lang="en-US" sz="1000" dirty="0"/>
                <a:t>Latency: 2ns</a:t>
              </a:r>
            </a:p>
          </p:txBody>
        </p:sp>
        <p:sp>
          <p:nvSpPr>
            <p:cNvPr id="18" name="Left-Right Arrow 17">
              <a:extLst>
                <a:ext uri="{FF2B5EF4-FFF2-40B4-BE49-F238E27FC236}">
                  <a16:creationId xmlns:a16="http://schemas.microsoft.com/office/drawing/2014/main" id="{ECD10DF1-97A5-8D46-965D-0DE49D33CE1C}"/>
                </a:ext>
              </a:extLst>
            </p:cNvPr>
            <p:cNvSpPr/>
            <p:nvPr/>
          </p:nvSpPr>
          <p:spPr>
            <a:xfrm>
              <a:off x="4877814" y="3082936"/>
              <a:ext cx="1011762" cy="749809"/>
            </a:xfrm>
            <a:prstGeom prst="leftRightArrow">
              <a:avLst>
                <a:gd name="adj1" fmla="val 56764"/>
                <a:gd name="adj2" fmla="val 2573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Link</a:t>
              </a:r>
            </a:p>
            <a:p>
              <a:pPr algn="ctr"/>
              <a:r>
                <a:rPr lang="en-US" sz="1000" dirty="0"/>
                <a:t>Latency: 1ns</a:t>
              </a:r>
            </a:p>
          </p:txBody>
        </p:sp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20B39E5E-930E-7F4D-99DC-06C5B1EC8FEE}"/>
                </a:ext>
              </a:extLst>
            </p:cNvPr>
            <p:cNvSpPr/>
            <p:nvPr/>
          </p:nvSpPr>
          <p:spPr>
            <a:xfrm rot="16200000">
              <a:off x="7943755" y="2197171"/>
              <a:ext cx="1011762" cy="749809"/>
            </a:xfrm>
            <a:prstGeom prst="leftRightArrow">
              <a:avLst>
                <a:gd name="adj1" fmla="val 56764"/>
                <a:gd name="adj2" fmla="val 2573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/>
                <a:t>Link</a:t>
              </a:r>
            </a:p>
            <a:p>
              <a:pPr algn="ctr"/>
              <a:r>
                <a:rPr lang="en-US" sz="1000" dirty="0"/>
                <a:t>Latency: 4ns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B046AEA-55D4-B54A-A1D6-6801CDB65B98}"/>
              </a:ext>
            </a:extLst>
          </p:cNvPr>
          <p:cNvSpPr/>
          <p:nvPr/>
        </p:nvSpPr>
        <p:spPr>
          <a:xfrm>
            <a:off x="5182462" y="4514644"/>
            <a:ext cx="1262252" cy="371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/>
              <a:t>SubComponent</a:t>
            </a:r>
          </a:p>
          <a:p>
            <a:pPr algn="ctr"/>
            <a:r>
              <a:rPr lang="en-US" sz="1200" i="1" dirty="0"/>
              <a:t>Prefetcher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18A58CEF-5BB6-164F-81D3-A135899469D2}"/>
              </a:ext>
            </a:extLst>
          </p:cNvPr>
          <p:cNvSpPr/>
          <p:nvPr/>
        </p:nvSpPr>
        <p:spPr>
          <a:xfrm>
            <a:off x="3367120" y="4472182"/>
            <a:ext cx="1011763" cy="487527"/>
          </a:xfrm>
          <a:prstGeom prst="cube">
            <a:avLst>
              <a:gd name="adj" fmla="val 1324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Event</a:t>
            </a:r>
          </a:p>
          <a:p>
            <a:pPr algn="ctr"/>
            <a:r>
              <a:rPr lang="en-US" sz="1400" dirty="0"/>
              <a:t>Load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43FEB3FB-1916-F44B-8875-7FDCFD45B2B5}"/>
              </a:ext>
            </a:extLst>
          </p:cNvPr>
          <p:cNvSpPr/>
          <p:nvPr/>
        </p:nvSpPr>
        <p:spPr>
          <a:xfrm>
            <a:off x="5109313" y="4472182"/>
            <a:ext cx="1011763" cy="487527"/>
          </a:xfrm>
          <a:prstGeom prst="cube">
            <a:avLst>
              <a:gd name="adj" fmla="val 1324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Event</a:t>
            </a:r>
          </a:p>
          <a:p>
            <a:pPr algn="ctr"/>
            <a:r>
              <a:rPr lang="en-US" sz="1400" dirty="0"/>
              <a:t>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5C1FE-C949-5C4E-900C-AAA1053395AC}"/>
              </a:ext>
            </a:extLst>
          </p:cNvPr>
          <p:cNvSpPr txBox="1"/>
          <p:nvPr/>
        </p:nvSpPr>
        <p:spPr>
          <a:xfrm>
            <a:off x="8587187" y="4472182"/>
            <a:ext cx="36048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  <a:latin typeface="Gill Sans MT" panose="020B0502020104020203" pitchFamily="34" charset="77"/>
              </a:rPr>
              <a:t>Element Library</a:t>
            </a:r>
          </a:p>
          <a:p>
            <a:r>
              <a:rPr lang="en-US" sz="2200" i="1" dirty="0">
                <a:latin typeface="Gill Sans MT" panose="020B0502020104020203" pitchFamily="34" charset="77"/>
              </a:rPr>
              <a:t>A collection of components, subcomponents, and/or modules</a:t>
            </a:r>
          </a:p>
        </p:txBody>
      </p:sp>
    </p:spTree>
    <p:extLst>
      <p:ext uri="{BB962C8B-B14F-4D97-AF65-F5344CB8AC3E}">
        <p14:creationId xmlns:p14="http://schemas.microsoft.com/office/powerpoint/2010/main" val="5146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0.14297 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022E-16 L -0.14297 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F04F70-9D9D-1D41-A496-0B0CF543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2E9B4-7313-4649-A1A9-D68216E27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A0D63-450B-8542-9794-462954172A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109709"/>
            <a:ext cx="5879224" cy="4910091"/>
          </a:xfrm>
        </p:spPr>
        <p:txBody>
          <a:bodyPr>
            <a:normAutofit/>
          </a:bodyPr>
          <a:lstStyle/>
          <a:p>
            <a:r>
              <a:rPr lang="en-US" dirty="0"/>
              <a:t>SST simulations are comprised of </a:t>
            </a:r>
            <a:r>
              <a:rPr lang="en-US" b="1" dirty="0">
                <a:solidFill>
                  <a:schemeClr val="accent3"/>
                </a:solidFill>
              </a:rPr>
              <a:t>components</a:t>
            </a:r>
            <a:r>
              <a:rPr lang="en-US" dirty="0"/>
              <a:t> </a:t>
            </a:r>
          </a:p>
          <a:p>
            <a:r>
              <a:rPr lang="en-US" dirty="0"/>
              <a:t>Components are connected by </a:t>
            </a:r>
            <a:r>
              <a:rPr lang="en-US" b="1" dirty="0">
                <a:solidFill>
                  <a:schemeClr val="accent3"/>
                </a:solidFill>
              </a:rPr>
              <a:t>links</a:t>
            </a:r>
          </a:p>
          <a:p>
            <a:pPr lvl="1"/>
            <a:r>
              <a:rPr lang="en-US" dirty="0"/>
              <a:t>Every link has a minimum (non-zero) latency</a:t>
            </a:r>
          </a:p>
          <a:p>
            <a:pPr lvl="1"/>
            <a:r>
              <a:rPr lang="en-US" dirty="0"/>
              <a:t>Components define </a:t>
            </a:r>
            <a:r>
              <a:rPr lang="en-US" b="1" dirty="0">
                <a:solidFill>
                  <a:schemeClr val="accent3"/>
                </a:solidFill>
              </a:rPr>
              <a:t>ports</a:t>
            </a:r>
            <a:r>
              <a:rPr lang="en-US" dirty="0"/>
              <a:t> which are valid connection points for a link</a:t>
            </a:r>
          </a:p>
          <a:p>
            <a:r>
              <a:rPr lang="en-US" dirty="0"/>
              <a:t>Components communicate by sending </a:t>
            </a:r>
            <a:r>
              <a:rPr lang="en-US" b="1" dirty="0">
                <a:solidFill>
                  <a:schemeClr val="accent3"/>
                </a:solidFill>
              </a:rPr>
              <a:t>events</a:t>
            </a:r>
            <a:r>
              <a:rPr lang="en-US" dirty="0"/>
              <a:t> over the links</a:t>
            </a:r>
          </a:p>
          <a:p>
            <a:r>
              <a:rPr lang="en-US" dirty="0"/>
              <a:t>Components can use </a:t>
            </a:r>
            <a:r>
              <a:rPr lang="en-US" b="1" dirty="0">
                <a:solidFill>
                  <a:schemeClr val="accent3"/>
                </a:solidFill>
              </a:rPr>
              <a:t>subcomponents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3"/>
                </a:solidFill>
              </a:rPr>
              <a:t>modules</a:t>
            </a:r>
            <a:r>
              <a:rPr lang="en-US" dirty="0"/>
              <a:t> for customizable functionality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5C1FE-C949-5C4E-900C-AAA1053395AC}"/>
              </a:ext>
            </a:extLst>
          </p:cNvPr>
          <p:cNvSpPr txBox="1"/>
          <p:nvPr/>
        </p:nvSpPr>
        <p:spPr>
          <a:xfrm>
            <a:off x="553021" y="5332614"/>
            <a:ext cx="52905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/>
                </a:solidFill>
                <a:latin typeface="Gill Sans MT" panose="020B0502020104020203" pitchFamily="34" charset="77"/>
              </a:rPr>
              <a:t>Element Library</a:t>
            </a:r>
          </a:p>
          <a:p>
            <a:r>
              <a:rPr lang="en-US" sz="2200" i="1" dirty="0">
                <a:latin typeface="Gill Sans MT" panose="020B0502020104020203" pitchFamily="34" charset="77"/>
              </a:rPr>
              <a:t>A collection of components, subcomponents, and/or modules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05D3A2-D37D-75A9-76E8-62DC52E5C5FC}"/>
              </a:ext>
            </a:extLst>
          </p:cNvPr>
          <p:cNvGrpSpPr/>
          <p:nvPr/>
        </p:nvGrpSpPr>
        <p:grpSpPr>
          <a:xfrm>
            <a:off x="7783810" y="1109709"/>
            <a:ext cx="2698195" cy="3466936"/>
            <a:chOff x="7893605" y="648645"/>
            <a:chExt cx="2698195" cy="34669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9D1D65-EF9C-A896-FB3D-B6C8EC7428C4}"/>
                </a:ext>
              </a:extLst>
            </p:cNvPr>
            <p:cNvSpPr/>
            <p:nvPr/>
          </p:nvSpPr>
          <p:spPr>
            <a:xfrm>
              <a:off x="7893605" y="648646"/>
              <a:ext cx="1042416" cy="743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Core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DA81CB-ED7C-36DE-8C76-E20DF2BA5EB1}"/>
                </a:ext>
              </a:extLst>
            </p:cNvPr>
            <p:cNvSpPr/>
            <p:nvPr/>
          </p:nvSpPr>
          <p:spPr>
            <a:xfrm>
              <a:off x="9549384" y="648645"/>
              <a:ext cx="1042416" cy="743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Core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9D17C0-7EE0-A443-AECA-7BA35D9E2D13}"/>
                </a:ext>
              </a:extLst>
            </p:cNvPr>
            <p:cNvSpPr/>
            <p:nvPr/>
          </p:nvSpPr>
          <p:spPr>
            <a:xfrm>
              <a:off x="7893605" y="2010117"/>
              <a:ext cx="1042416" cy="743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Cache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8C62F5-F7BB-AF97-26AF-086709363896}"/>
                </a:ext>
              </a:extLst>
            </p:cNvPr>
            <p:cNvSpPr/>
            <p:nvPr/>
          </p:nvSpPr>
          <p:spPr>
            <a:xfrm>
              <a:off x="9549384" y="2010117"/>
              <a:ext cx="1042416" cy="743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/>
                <a:t>Cache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3EB7AE-799D-7E7E-15BE-03E486F8B445}"/>
                </a:ext>
              </a:extLst>
            </p:cNvPr>
            <p:cNvSpPr/>
            <p:nvPr/>
          </p:nvSpPr>
          <p:spPr>
            <a:xfrm>
              <a:off x="7893605" y="3371590"/>
              <a:ext cx="1042416" cy="743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 err="1"/>
                <a:t>NoC</a:t>
              </a:r>
              <a:r>
                <a:rPr lang="en-US" sz="1200" i="1" dirty="0"/>
                <a:t> Router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D78360-63C4-5015-9999-52B1482AB1C1}"/>
                </a:ext>
              </a:extLst>
            </p:cNvPr>
            <p:cNvSpPr/>
            <p:nvPr/>
          </p:nvSpPr>
          <p:spPr>
            <a:xfrm>
              <a:off x="9549384" y="3371590"/>
              <a:ext cx="1042416" cy="743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Component</a:t>
              </a:r>
            </a:p>
            <a:p>
              <a:pPr algn="ctr"/>
              <a:r>
                <a:rPr lang="en-US" sz="1200" i="1" dirty="0" err="1"/>
                <a:t>NoC</a:t>
              </a:r>
              <a:r>
                <a:rPr lang="en-US" sz="1200" i="1" dirty="0"/>
                <a:t> Router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8325B6-1DF7-75F6-2638-A2B80591AC8B}"/>
              </a:ext>
            </a:extLst>
          </p:cNvPr>
          <p:cNvGrpSpPr/>
          <p:nvPr/>
        </p:nvGrpSpPr>
        <p:grpSpPr>
          <a:xfrm>
            <a:off x="8145647" y="1864763"/>
            <a:ext cx="1974519" cy="2479794"/>
            <a:chOff x="8255442" y="1403699"/>
            <a:chExt cx="1974519" cy="2479794"/>
          </a:xfrm>
        </p:grpSpPr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92CC2F5C-278C-75DD-1295-CF2F0C1914E0}"/>
                </a:ext>
              </a:extLst>
            </p:cNvPr>
            <p:cNvSpPr/>
            <p:nvPr/>
          </p:nvSpPr>
          <p:spPr>
            <a:xfrm rot="5400000">
              <a:off x="8117135" y="1542006"/>
              <a:ext cx="595353" cy="318739"/>
            </a:xfrm>
            <a:prstGeom prst="leftRightArrow">
              <a:avLst>
                <a:gd name="adj1" fmla="val 56764"/>
                <a:gd name="adj2" fmla="val 389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C2EC7A0A-5E9D-4F06-1B17-81BB4D73C52F}"/>
                </a:ext>
              </a:extLst>
            </p:cNvPr>
            <p:cNvSpPr/>
            <p:nvPr/>
          </p:nvSpPr>
          <p:spPr>
            <a:xfrm rot="5400000">
              <a:off x="8117136" y="2914542"/>
              <a:ext cx="595353" cy="318739"/>
            </a:xfrm>
            <a:prstGeom prst="leftRightArrow">
              <a:avLst>
                <a:gd name="adj1" fmla="val 56764"/>
                <a:gd name="adj2" fmla="val 389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29" name="Left-Right Arrow 28">
              <a:extLst>
                <a:ext uri="{FF2B5EF4-FFF2-40B4-BE49-F238E27FC236}">
                  <a16:creationId xmlns:a16="http://schemas.microsoft.com/office/drawing/2014/main" id="{69DDFDB0-2EE5-C2CF-C23C-E48BD1922646}"/>
                </a:ext>
              </a:extLst>
            </p:cNvPr>
            <p:cNvSpPr/>
            <p:nvPr/>
          </p:nvSpPr>
          <p:spPr>
            <a:xfrm rot="5400000">
              <a:off x="9772915" y="1542007"/>
              <a:ext cx="595353" cy="318739"/>
            </a:xfrm>
            <a:prstGeom prst="leftRightArrow">
              <a:avLst>
                <a:gd name="adj1" fmla="val 56764"/>
                <a:gd name="adj2" fmla="val 389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30" name="Left-Right Arrow 29">
              <a:extLst>
                <a:ext uri="{FF2B5EF4-FFF2-40B4-BE49-F238E27FC236}">
                  <a16:creationId xmlns:a16="http://schemas.microsoft.com/office/drawing/2014/main" id="{11671F5B-D2CA-5DDB-F38D-108F3599F630}"/>
                </a:ext>
              </a:extLst>
            </p:cNvPr>
            <p:cNvSpPr/>
            <p:nvPr/>
          </p:nvSpPr>
          <p:spPr>
            <a:xfrm rot="5400000">
              <a:off x="9772915" y="2892987"/>
              <a:ext cx="595353" cy="318739"/>
            </a:xfrm>
            <a:prstGeom prst="leftRightArrow">
              <a:avLst>
                <a:gd name="adj1" fmla="val 56764"/>
                <a:gd name="adj2" fmla="val 389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31" name="Left-Right Arrow 30">
              <a:extLst>
                <a:ext uri="{FF2B5EF4-FFF2-40B4-BE49-F238E27FC236}">
                  <a16:creationId xmlns:a16="http://schemas.microsoft.com/office/drawing/2014/main" id="{32982686-C08D-7638-9393-EF0169F6F7FB}"/>
                </a:ext>
              </a:extLst>
            </p:cNvPr>
            <p:cNvSpPr/>
            <p:nvPr/>
          </p:nvSpPr>
          <p:spPr>
            <a:xfrm>
              <a:off x="8936021" y="3564754"/>
              <a:ext cx="595353" cy="318739"/>
            </a:xfrm>
            <a:prstGeom prst="leftRightArrow">
              <a:avLst>
                <a:gd name="adj1" fmla="val 56764"/>
                <a:gd name="adj2" fmla="val 389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/>
                <a:t>Link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4C5CCC2-0BEF-6EC0-B4DF-7C953FD19F65}"/>
              </a:ext>
            </a:extLst>
          </p:cNvPr>
          <p:cNvSpPr/>
          <p:nvPr/>
        </p:nvSpPr>
        <p:spPr>
          <a:xfrm>
            <a:off x="10202308" y="2918068"/>
            <a:ext cx="1494392" cy="5953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/>
              <a:t>SubComponent</a:t>
            </a:r>
          </a:p>
          <a:p>
            <a:pPr algn="ctr"/>
            <a:r>
              <a:rPr lang="en-US" sz="1200" i="1" dirty="0"/>
              <a:t>Prefetcher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E1E47D-3BB3-29FB-785C-608C90B18F7D}"/>
              </a:ext>
            </a:extLst>
          </p:cNvPr>
          <p:cNvSpPr/>
          <p:nvPr/>
        </p:nvSpPr>
        <p:spPr>
          <a:xfrm>
            <a:off x="8590776" y="1519228"/>
            <a:ext cx="595353" cy="595352"/>
          </a:xfrm>
          <a:prstGeom prst="rect">
            <a:avLst/>
          </a:prstGeom>
          <a:gradFill flip="none" rotWithShape="1">
            <a:gsLst>
              <a:gs pos="0">
                <a:srgbClr val="FF9F4A">
                  <a:tint val="66000"/>
                  <a:satMod val="160000"/>
                </a:srgbClr>
              </a:gs>
              <a:gs pos="50000">
                <a:srgbClr val="FF9F4A">
                  <a:tint val="44500"/>
                  <a:satMod val="160000"/>
                </a:srgbClr>
              </a:gs>
              <a:gs pos="100000">
                <a:srgbClr val="FF9F4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/>
              <a:t>Event</a:t>
            </a:r>
          </a:p>
          <a:p>
            <a:pPr algn="ctr"/>
            <a:r>
              <a:rPr lang="en-US" sz="1200" i="1" dirty="0"/>
              <a:t>Load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FE7B94-4B66-CB4B-4428-87328814549B}"/>
              </a:ext>
            </a:extLst>
          </p:cNvPr>
          <p:cNvSpPr/>
          <p:nvPr/>
        </p:nvSpPr>
        <p:spPr>
          <a:xfrm>
            <a:off x="8585417" y="2945786"/>
            <a:ext cx="602647" cy="595352"/>
          </a:xfrm>
          <a:prstGeom prst="rect">
            <a:avLst/>
          </a:prstGeom>
          <a:gradFill flip="none" rotWithShape="1">
            <a:gsLst>
              <a:gs pos="0">
                <a:srgbClr val="FF9F4A">
                  <a:tint val="66000"/>
                  <a:satMod val="160000"/>
                </a:srgbClr>
              </a:gs>
              <a:gs pos="50000">
                <a:srgbClr val="FF9F4A">
                  <a:tint val="44500"/>
                  <a:satMod val="160000"/>
                </a:srgbClr>
              </a:gs>
              <a:gs pos="100000">
                <a:srgbClr val="FF9F4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/>
              <a:t>Event</a:t>
            </a:r>
          </a:p>
          <a:p>
            <a:pPr algn="ctr"/>
            <a:r>
              <a:rPr lang="en-US" sz="1200" i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6869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00143 0.207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0013 -0.20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Sandia Angles">
  <a:themeElements>
    <a:clrScheme name="Sandia">
      <a:dk1>
        <a:srgbClr val="373434"/>
      </a:dk1>
      <a:lt1>
        <a:srgbClr val="FFFFFF"/>
      </a:lt1>
      <a:dk2>
        <a:srgbClr val="005376"/>
      </a:dk2>
      <a:lt2>
        <a:srgbClr val="E7E6E6"/>
      </a:lt2>
      <a:accent1>
        <a:srgbClr val="27ADCF"/>
      </a:accent1>
      <a:accent2>
        <a:srgbClr val="269077"/>
      </a:accent2>
      <a:accent3>
        <a:srgbClr val="6AB344"/>
      </a:accent3>
      <a:accent4>
        <a:srgbClr val="F69B45"/>
      </a:accent4>
      <a:accent5>
        <a:srgbClr val="A93F36"/>
      </a:accent5>
      <a:accent6>
        <a:srgbClr val="7F3A7F"/>
      </a:accent6>
      <a:hlink>
        <a:srgbClr val="27ADCF"/>
      </a:hlink>
      <a:folHlink>
        <a:srgbClr val="285C7B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23663</TotalTime>
  <Words>6927</Words>
  <Application>Microsoft Macintosh PowerPoint</Application>
  <PresentationFormat>Widescreen</PresentationFormat>
  <Paragraphs>1377</Paragraphs>
  <Slides>82</Slides>
  <Notes>19</Notes>
  <HiddenSlides>34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Open Sans</vt:lpstr>
      <vt:lpstr>Calibri</vt:lpstr>
      <vt:lpstr>Wingdings</vt:lpstr>
      <vt:lpstr>Gill Sans MT</vt:lpstr>
      <vt:lpstr>Courier New</vt:lpstr>
      <vt:lpstr>Open Sans bold</vt:lpstr>
      <vt:lpstr>Arial</vt:lpstr>
      <vt:lpstr>Consolas</vt:lpstr>
      <vt:lpstr>Quire Sans</vt:lpstr>
      <vt:lpstr>Trebuchet MS</vt:lpstr>
      <vt:lpstr>Sandia Angles</vt:lpstr>
      <vt:lpstr>Visio</vt:lpstr>
      <vt:lpstr>The Structural Simulation Toolkit (SST)</vt:lpstr>
      <vt:lpstr>References</vt:lpstr>
      <vt:lpstr>Motivation: Interoperability</vt:lpstr>
      <vt:lpstr>The Structural Simulation Toolkit</vt:lpstr>
      <vt:lpstr>The SST Approach</vt:lpstr>
      <vt:lpstr>SST Architecture</vt:lpstr>
      <vt:lpstr>High-level View</vt:lpstr>
      <vt:lpstr>Getting and Installing SST</vt:lpstr>
      <vt:lpstr>Building Blocks</vt:lpstr>
      <vt:lpstr>SST Code Structure</vt:lpstr>
      <vt:lpstr>Our First Simulation – demo_1.py</vt:lpstr>
      <vt:lpstr>Configuration File: Global SST parameters</vt:lpstr>
      <vt:lpstr>Configuration File: Declare components</vt:lpstr>
      <vt:lpstr>Configuration File: Configure the core</vt:lpstr>
      <vt:lpstr>Aside: sst-info</vt:lpstr>
      <vt:lpstr>Configuration File: Add a subcomponent</vt:lpstr>
      <vt:lpstr>Configuration File: Configure the cache</vt:lpstr>
      <vt:lpstr>Configuration File: Configure the memory controller</vt:lpstr>
      <vt:lpstr>Configuration File: Declare and connect</vt:lpstr>
      <vt:lpstr>Configuration File: Connect links</vt:lpstr>
      <vt:lpstr>SSTInfo: Getting component info</vt:lpstr>
      <vt:lpstr>Running SST</vt:lpstr>
      <vt:lpstr>Running a simulation</vt:lpstr>
      <vt:lpstr>Enabling statistics</vt:lpstr>
      <vt:lpstr>Running with statistics enabled</vt:lpstr>
      <vt:lpstr>Running a Simulation – Add Statistics</vt:lpstr>
      <vt:lpstr>SST in parallel</vt:lpstr>
      <vt:lpstr>A Tour of SST Elements</vt:lpstr>
      <vt:lpstr>SST Element Libraries</vt:lpstr>
      <vt:lpstr>(A few) SST 13.1 Elements</vt:lpstr>
      <vt:lpstr>PowerPoint Presentation</vt:lpstr>
      <vt:lpstr>Ariel: PIN-based processor</vt:lpstr>
      <vt:lpstr>Ariel: Details</vt:lpstr>
      <vt:lpstr>Ariel: The Tradeoff</vt:lpstr>
      <vt:lpstr>Prospero: Trace-based processor</vt:lpstr>
      <vt:lpstr>Prospero: The Tradeoff</vt:lpstr>
      <vt:lpstr>Miranda: Pattern-based processor</vt:lpstr>
      <vt:lpstr>Miranda: The tradeoffs</vt:lpstr>
      <vt:lpstr>Vanadis: OOO Processor</vt:lpstr>
      <vt:lpstr>Vanadis: The tradeoffs</vt:lpstr>
      <vt:lpstr>PowerPoint Presentation</vt:lpstr>
      <vt:lpstr>MemHierarchy: Memory system</vt:lpstr>
      <vt:lpstr>MemHierarchy: Cache modeling</vt:lpstr>
      <vt:lpstr>MemHierarchy: Memory modeling</vt:lpstr>
      <vt:lpstr>MemHierarchy: Memory modeling</vt:lpstr>
      <vt:lpstr>MemHierarchy: SST 13.1 backends</vt:lpstr>
      <vt:lpstr>PowerPoint Presentation</vt:lpstr>
      <vt:lpstr>Merlin: Network simulator</vt:lpstr>
      <vt:lpstr>Merlin: Organization</vt:lpstr>
      <vt:lpstr>Kingsley: Mesh simulator</vt:lpstr>
      <vt:lpstr>PowerPoint Presentation</vt:lpstr>
      <vt:lpstr>Ember: Network Traffic Generator</vt:lpstr>
      <vt:lpstr>Ember: Overview</vt:lpstr>
      <vt:lpstr>Ember: Motifs</vt:lpstr>
      <vt:lpstr>Ember: Motifs (continued)</vt:lpstr>
      <vt:lpstr>Firefly: Network traffic</vt:lpstr>
      <vt:lpstr>Firefly: Simulating large networks </vt:lpstr>
      <vt:lpstr>(More) SST 13.1 Elements</vt:lpstr>
      <vt:lpstr>Even More Elements</vt:lpstr>
      <vt:lpstr>Getting Help &amp; Extending SST</vt:lpstr>
      <vt:lpstr>Extending SST</vt:lpstr>
      <vt:lpstr>Extending SST: Resources</vt:lpstr>
      <vt:lpstr>Finally: Getting help</vt:lpstr>
      <vt:lpstr>PowerPoint Presentation</vt:lpstr>
      <vt:lpstr>Advanced Node Models</vt:lpstr>
      <vt:lpstr>Welcome!</vt:lpstr>
      <vt:lpstr>SOCs</vt:lpstr>
      <vt:lpstr>Single-core Vanadis</vt:lpstr>
      <vt:lpstr>Single-core Vanadis</vt:lpstr>
      <vt:lpstr>Single-core Vanadis</vt:lpstr>
      <vt:lpstr>Single-core Vanadis</vt:lpstr>
      <vt:lpstr>Multi-core Vanadis</vt:lpstr>
      <vt:lpstr>Multi-core Vanadis</vt:lpstr>
      <vt:lpstr>Directions and Roadmap</vt:lpstr>
      <vt:lpstr>SST Core Roadmap – Major Features</vt:lpstr>
      <vt:lpstr>SST Core Roadmap – Minor Features</vt:lpstr>
      <vt:lpstr>SST Core Roadmap – Minor Features (2)</vt:lpstr>
      <vt:lpstr>General Elements Roadmap</vt:lpstr>
      <vt:lpstr>PowerPoint Presentation</vt:lpstr>
      <vt:lpstr>Join Us!</vt:lpstr>
      <vt:lpstr>Backup</vt:lpstr>
      <vt:lpstr>Building Blocks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Voskuilen, Gwendolyn Renae</cp:lastModifiedBy>
  <cp:revision>466</cp:revision>
  <dcterms:created xsi:type="dcterms:W3CDTF">2018-07-21T13:25:45Z</dcterms:created>
  <dcterms:modified xsi:type="dcterms:W3CDTF">2024-04-30T18:04:20Z</dcterms:modified>
</cp:coreProperties>
</file>